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3" r:id="rId7"/>
    <p:sldId id="269" r:id="rId8"/>
    <p:sldId id="278" r:id="rId9"/>
    <p:sldId id="279" r:id="rId10"/>
    <p:sldId id="273" r:id="rId11"/>
    <p:sldId id="280" r:id="rId12"/>
    <p:sldId id="276" r:id="rId13"/>
    <p:sldId id="275" r:id="rId14"/>
    <p:sldId id="282" r:id="rId15"/>
    <p:sldId id="281" r:id="rId16"/>
    <p:sldId id="283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-1104" y="-90"/>
      </p:cViewPr>
      <p:guideLst>
        <p:guide orient="horz" pos="21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Поступления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e2d2967-fded-4fb1-86a7-22fc0e16d3d5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Поступления 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Субсидия поставщикам социальных услуг - 8846649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Доход от деятельности - 2039304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Конкурсы и гранты - 120000  </a:t>
            </a:r>
          </a:p>
        </c:rich>
      </c:tx>
      <c:layout>
        <c:manualLayout>
          <c:xMode val="edge"/>
          <c:yMode val="edge"/>
          <c:x val="0.229160210722033"/>
          <c:y val="0.013846737481031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Ряды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737</c:v>
                </c:pt>
                <c:pt idx="1">
                  <c:v>737</c:v>
                </c:pt>
                <c:pt idx="2">
                  <c:v>737</c:v>
                </c:pt>
                <c:pt idx="3">
                  <c:v>737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Ряды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169</c:v>
                </c:pt>
                <c:pt idx="1">
                  <c:v>169</c:v>
                </c:pt>
                <c:pt idx="2">
                  <c:v>169</c:v>
                </c:pt>
                <c:pt idx="3">
                  <c:v>289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0"/>
        <c:axId val="677483397"/>
        <c:axId val="35592782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Ряды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677483397"/>
        <c:axId val="355927824"/>
      </c:lineChart>
      <c:catAx>
        <c:axId val="67748339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55927824"/>
        <c:crosses val="autoZero"/>
        <c:auto val="1"/>
        <c:lblAlgn val="ctr"/>
        <c:lblOffset val="100"/>
        <c:noMultiLvlLbl val="0"/>
      </c:catAx>
      <c:valAx>
        <c:axId val="35592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7748339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e0e903d5-0dd3-4607-994c-0bf6b7c47bf5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Мероприятия - 274057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Проекты - 5000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Административно-хозяйственная деятельность - 10226501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Ряды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Ряды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Ряды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Квартал 1</c:v>
                </c:pt>
                <c:pt idx="1">
                  <c:v>Квартал 2</c:v>
                </c:pt>
                <c:pt idx="2">
                  <c:v>Квартал 3</c:v>
                </c:pt>
                <c:pt idx="3">
                  <c:v>Квартал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624975955"/>
        <c:axId val="289216277"/>
      </c:barChart>
      <c:catAx>
        <c:axId val="62497595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89216277"/>
        <c:crosses val="autoZero"/>
        <c:auto val="1"/>
        <c:lblAlgn val="ctr"/>
        <c:lblOffset val="100"/>
        <c:noMultiLvlLbl val="0"/>
      </c:catAx>
      <c:valAx>
        <c:axId val="28921627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249759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894829a8-17d0-4546-9462-92874c541ad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806F283D-5A2B-41D0-96C8-DA4EB1A928CC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E77AFD31-DA2F-46F0-A0B4-024424A9E94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76.jpeg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83.jpeg"/><Relationship Id="rId14" Type="http://schemas.openxmlformats.org/officeDocument/2006/relationships/image" Target="../media/image82.jpeg"/><Relationship Id="rId13" Type="http://schemas.openxmlformats.org/officeDocument/2006/relationships/image" Target="../media/image81.jpeg"/><Relationship Id="rId12" Type="http://schemas.openxmlformats.org/officeDocument/2006/relationships/image" Target="../media/image80.jpeg"/><Relationship Id="rId11" Type="http://schemas.openxmlformats.org/officeDocument/2006/relationships/image" Target="../media/image79.jpeg"/><Relationship Id="rId10" Type="http://schemas.openxmlformats.org/officeDocument/2006/relationships/image" Target="../media/image78.jpeg"/><Relationship Id="rId1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8" Type="http://schemas.openxmlformats.org/officeDocument/2006/relationships/image" Target="../media/image91.jpeg"/><Relationship Id="rId7" Type="http://schemas.openxmlformats.org/officeDocument/2006/relationships/image" Target="../media/image90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94.jpeg"/><Relationship Id="rId10" Type="http://schemas.openxmlformats.org/officeDocument/2006/relationships/image" Target="../media/image93.jpeg"/><Relationship Id="rId1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4" Type="http://schemas.openxmlformats.org/officeDocument/2006/relationships/slideLayout" Target="../slideLayouts/slideLayout4.xml"/><Relationship Id="rId43" Type="http://schemas.openxmlformats.org/officeDocument/2006/relationships/image" Target="../media/image48.jpeg"/><Relationship Id="rId42" Type="http://schemas.openxmlformats.org/officeDocument/2006/relationships/image" Target="../media/image47.jpeg"/><Relationship Id="rId41" Type="http://schemas.openxmlformats.org/officeDocument/2006/relationships/image" Target="../media/image46.jpeg"/><Relationship Id="rId40" Type="http://schemas.openxmlformats.org/officeDocument/2006/relationships/image" Target="../media/image45.jpeg"/><Relationship Id="rId4" Type="http://schemas.openxmlformats.org/officeDocument/2006/relationships/image" Target="../media/image9.jpeg"/><Relationship Id="rId39" Type="http://schemas.openxmlformats.org/officeDocument/2006/relationships/image" Target="../media/image44.jpeg"/><Relationship Id="rId38" Type="http://schemas.openxmlformats.org/officeDocument/2006/relationships/image" Target="../media/image43.jpeg"/><Relationship Id="rId37" Type="http://schemas.openxmlformats.org/officeDocument/2006/relationships/image" Target="../media/image42.jpeg"/><Relationship Id="rId36" Type="http://schemas.openxmlformats.org/officeDocument/2006/relationships/image" Target="../media/image41.jpeg"/><Relationship Id="rId35" Type="http://schemas.openxmlformats.org/officeDocument/2006/relationships/image" Target="../media/image40.jpeg"/><Relationship Id="rId34" Type="http://schemas.openxmlformats.org/officeDocument/2006/relationships/image" Target="../media/image39.jpeg"/><Relationship Id="rId33" Type="http://schemas.openxmlformats.org/officeDocument/2006/relationships/image" Target="../media/image38.jpeg"/><Relationship Id="rId32" Type="http://schemas.openxmlformats.org/officeDocument/2006/relationships/image" Target="../media/image37.jpeg"/><Relationship Id="rId31" Type="http://schemas.openxmlformats.org/officeDocument/2006/relationships/image" Target="../media/image36.jpeg"/><Relationship Id="rId30" Type="http://schemas.openxmlformats.org/officeDocument/2006/relationships/image" Target="../media/image35.jpeg"/><Relationship Id="rId3" Type="http://schemas.openxmlformats.org/officeDocument/2006/relationships/image" Target="../media/image8.jpeg"/><Relationship Id="rId29" Type="http://schemas.openxmlformats.org/officeDocument/2006/relationships/image" Target="../media/image34.jpeg"/><Relationship Id="rId28" Type="http://schemas.openxmlformats.org/officeDocument/2006/relationships/image" Target="../media/image33.jpeg"/><Relationship Id="rId27" Type="http://schemas.openxmlformats.org/officeDocument/2006/relationships/image" Target="../media/image32.jpeg"/><Relationship Id="rId26" Type="http://schemas.openxmlformats.org/officeDocument/2006/relationships/image" Target="../media/image31.jpeg"/><Relationship Id="rId25" Type="http://schemas.openxmlformats.org/officeDocument/2006/relationships/image" Target="../media/image30.jpeg"/><Relationship Id="rId24" Type="http://schemas.openxmlformats.org/officeDocument/2006/relationships/image" Target="../media/image29.jpeg"/><Relationship Id="rId23" Type="http://schemas.openxmlformats.org/officeDocument/2006/relationships/image" Target="../media/image28.jpeg"/><Relationship Id="rId22" Type="http://schemas.openxmlformats.org/officeDocument/2006/relationships/image" Target="../media/image27.jpeg"/><Relationship Id="rId21" Type="http://schemas.openxmlformats.org/officeDocument/2006/relationships/image" Target="../media/image26.jpeg"/><Relationship Id="rId20" Type="http://schemas.openxmlformats.org/officeDocument/2006/relationships/image" Target="../media/image25.jpeg"/><Relationship Id="rId2" Type="http://schemas.openxmlformats.org/officeDocument/2006/relationships/image" Target="../media/image7.jpeg"/><Relationship Id="rId19" Type="http://schemas.openxmlformats.org/officeDocument/2006/relationships/image" Target="../media/image24.jpeg"/><Relationship Id="rId18" Type="http://schemas.openxmlformats.org/officeDocument/2006/relationships/image" Target="../media/image23.jpeg"/><Relationship Id="rId17" Type="http://schemas.openxmlformats.org/officeDocument/2006/relationships/image" Target="../media/image22.jpeg"/><Relationship Id="rId16" Type="http://schemas.openxmlformats.org/officeDocument/2006/relationships/image" Target="../media/image21.jpeg"/><Relationship Id="rId15" Type="http://schemas.openxmlformats.org/officeDocument/2006/relationships/image" Target="../media/image20.jpeg"/><Relationship Id="rId14" Type="http://schemas.openxmlformats.org/officeDocument/2006/relationships/image" Target="../media/image19.jpeg"/><Relationship Id="rId13" Type="http://schemas.openxmlformats.org/officeDocument/2006/relationships/image" Target="../media/image18.jpeg"/><Relationship Id="rId12" Type="http://schemas.openxmlformats.org/officeDocument/2006/relationships/image" Target="../media/image17.jpeg"/><Relationship Id="rId11" Type="http://schemas.openxmlformats.org/officeDocument/2006/relationships/image" Target="../media/image16.jpeg"/><Relationship Id="rId10" Type="http://schemas.openxmlformats.org/officeDocument/2006/relationships/image" Target="../media/image15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1" Type="http://schemas.openxmlformats.org/officeDocument/2006/relationships/slideLayout" Target="../slideLayouts/slideLayout4.xml"/><Relationship Id="rId20" Type="http://schemas.openxmlformats.org/officeDocument/2006/relationships/image" Target="../media/image68.jpeg"/><Relationship Id="rId2" Type="http://schemas.openxmlformats.org/officeDocument/2006/relationships/image" Target="../media/image50.jpeg"/><Relationship Id="rId19" Type="http://schemas.openxmlformats.org/officeDocument/2006/relationships/image" Target="../media/image67.jpeg"/><Relationship Id="rId18" Type="http://schemas.openxmlformats.org/officeDocument/2006/relationships/image" Target="../media/image66.jpeg"/><Relationship Id="rId17" Type="http://schemas.openxmlformats.org/officeDocument/2006/relationships/image" Target="../media/image65.jpeg"/><Relationship Id="rId16" Type="http://schemas.openxmlformats.org/officeDocument/2006/relationships/image" Target="../media/image64.jpeg"/><Relationship Id="rId15" Type="http://schemas.openxmlformats.org/officeDocument/2006/relationships/image" Target="../media/image63.jpeg"/><Relationship Id="rId14" Type="http://schemas.openxmlformats.org/officeDocument/2006/relationships/image" Target="../media/image62.jpeg"/><Relationship Id="rId13" Type="http://schemas.openxmlformats.org/officeDocument/2006/relationships/image" Target="../media/image61.jpeg"/><Relationship Id="rId12" Type="http://schemas.openxmlformats.org/officeDocument/2006/relationships/image" Target="../media/image60.jpeg"/><Relationship Id="rId11" Type="http://schemas.openxmlformats.org/officeDocument/2006/relationships/image" Target="../media/image59.jpeg"/><Relationship Id="rId10" Type="http://schemas.openxmlformats.org/officeDocument/2006/relationships/image" Target="../media/image58.jpeg"/><Relationship Id="rId1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405" y="2420620"/>
            <a:ext cx="8207375" cy="16732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3065" y="3972560"/>
            <a:ext cx="4854575" cy="20294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anose="02040604050505020304" pitchFamily="18" charset="0"/>
              </a:rPr>
              <a:t>АНО СОН «С Любовью»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Century" panose="020406040505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anose="02040604050505020304" pitchFamily="18" charset="0"/>
                <a:sym typeface="+mn-ea"/>
              </a:rPr>
              <a:t>годовой отчёт за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anose="02040604050505020304" pitchFamily="18" charset="0"/>
              </a:rPr>
              <a:t>2024</a:t>
            </a:r>
            <a:r>
              <a:rPr lang="ru-RU" dirty="0" smtClean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 descr="C:\Users\Master\Desktop\Логотип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418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1249680"/>
          </a:xfrm>
        </p:spPr>
        <p:txBody>
          <a:bodyPr/>
          <a:p>
            <a:pPr algn="ctr"/>
            <a:r>
              <a:rPr lang="en-US" altLang="en-US" sz="3600">
                <a:sym typeface="+mn-ea"/>
              </a:rPr>
              <a:t>Оказанная</a:t>
            </a:r>
            <a:r>
              <a:rPr lang="en-US" altLang="ru-RU" sz="3600">
                <a:sym typeface="+mn-ea"/>
              </a:rPr>
              <a:t> </a:t>
            </a:r>
            <a:r>
              <a:rPr lang="en-US" altLang="en-US" sz="3600">
                <a:sym typeface="+mn-ea"/>
              </a:rPr>
              <a:t>помощь</a:t>
            </a:r>
            <a:r>
              <a:rPr lang="en-US" altLang="ru-RU" sz="3600">
                <a:sym typeface="+mn-ea"/>
              </a:rPr>
              <a:t> </a:t>
            </a:r>
            <a:r>
              <a:rPr lang="en-US" altLang="en-US" sz="3600">
                <a:sym typeface="+mn-ea"/>
              </a:rPr>
              <a:t>и достигнутый</a:t>
            </a:r>
            <a:r>
              <a:rPr lang="en-US" altLang="ru-RU" sz="3600">
                <a:sym typeface="+mn-ea"/>
              </a:rPr>
              <a:t> </a:t>
            </a:r>
            <a:r>
              <a:rPr lang="en-US" altLang="en-US" sz="3600">
                <a:sym typeface="+mn-ea"/>
              </a:rPr>
              <a:t>эффект</a:t>
            </a:r>
            <a:r>
              <a:rPr lang="ru-RU" altLang="en-US" sz="3600">
                <a:sym typeface="+mn-ea"/>
              </a:rPr>
              <a:t> по мероприятиям</a:t>
            </a:r>
            <a:endParaRPr lang="ru-RU" altLang="en-US" sz="3600">
              <a:sym typeface="+mn-ea"/>
            </a:endParaRPr>
          </a:p>
        </p:txBody>
      </p:sp>
      <p:graphicFrame>
        <p:nvGraphicFramePr>
          <p:cNvPr id="5" name="Замещающее содержимое 4"/>
          <p:cNvGraphicFramePr/>
          <p:nvPr>
            <p:ph sz="half" idx="1"/>
            <p:custDataLst>
              <p:tags r:id="rId1"/>
            </p:custDataLst>
          </p:nvPr>
        </p:nvGraphicFramePr>
        <p:xfrm>
          <a:off x="457200" y="1612265"/>
          <a:ext cx="8296910" cy="410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6035"/>
                <a:gridCol w="573087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показатель</a:t>
                      </a:r>
                      <a:endParaRPr lang="ru-RU" altLang="en-US" sz="1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количество по показателям</a:t>
                      </a:r>
                      <a:endParaRPr lang="ru-RU" altLang="en-US" sz="1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Волонтеров 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98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Блаополучателей по проектам: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382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Забота с любовью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167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Клуб по интересам «Вместе»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215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Проведено мероприятий по проектам: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34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84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Забота с любовью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Клуб по интересам «Вместе»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26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Проведено акций 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ru-RU" altLang="en-US" sz="14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Наша команда</a:t>
            </a:r>
            <a:endParaRPr lang="ru-RU" altLang="en-US"/>
          </a:p>
        </p:txBody>
      </p:sp>
      <p:pic>
        <p:nvPicPr>
          <p:cNvPr id="37" name="Замещающее содержимое 36" descr="IMG-20250212-WA0098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698240" y="3915410"/>
            <a:ext cx="874395" cy="874395"/>
          </a:xfrm>
          <a:prstGeom prst="rect">
            <a:avLst/>
          </a:prstGeom>
        </p:spPr>
      </p:pic>
      <p:pic>
        <p:nvPicPr>
          <p:cNvPr id="38" name="Замещающее содержимое 8" descr="IMG-20250212-WA008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259205"/>
            <a:ext cx="2226945" cy="222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Замещающее содержимое 10" descr="IMG-20250212-WA0080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0" y="3860800"/>
            <a:ext cx="877570" cy="877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Замещающее содержимое 16" descr="IMG-20250212-WA0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260" y="2693035"/>
            <a:ext cx="829310" cy="829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Замещающее содержимое 12" descr="IMG-20250212-WA0082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28925"/>
            <a:ext cx="887730" cy="887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Замещающее содержимое 19" descr="IMG-20250212-WA0086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440" y="3968115"/>
            <a:ext cx="870585" cy="870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Замещающее содержимое 22" descr="IMG-20250212-WA0085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980" y="2690495"/>
            <a:ext cx="840740" cy="840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Замещающее содержимое 26" descr="IMG-20250212-WA0084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855" y="1648460"/>
            <a:ext cx="81153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Замещающее содержимое 25" descr="IMG-20250212-WA0083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020" y="1556385"/>
            <a:ext cx="844550" cy="84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Замещающее содержимое 32" descr="IMG-20250212-WA0087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75" y="2810510"/>
            <a:ext cx="86995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Замещающее содержимое 29" descr="IMG-20250212-WA0092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5830" y="1572895"/>
            <a:ext cx="828040" cy="82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Замещающее содержимое 36" descr="IMG-20250212-WA0094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0290" y="3917315"/>
            <a:ext cx="872490" cy="872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Замещающее содержимое 35" descr="IMG-20250212-WA0091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725" y="3933190"/>
            <a:ext cx="892175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Замещающее содержимое 39" descr="IMG-20250213-WA007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090" y="1556385"/>
            <a:ext cx="837565" cy="837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Замещающее содержимое 50"/>
          <p:cNvSpPr/>
          <p:nvPr>
            <p:ph sz="half" idx="2"/>
          </p:nvPr>
        </p:nvSpPr>
        <p:spPr>
          <a:xfrm>
            <a:off x="611505" y="5440680"/>
            <a:ext cx="5537200" cy="685800"/>
          </a:xfrm>
        </p:spPr>
        <p:txBody>
          <a:bodyPr/>
          <a:p>
            <a:pPr marL="0" indent="0">
              <a:buNone/>
            </a:pPr>
            <a:r>
              <a:rPr lang="ru-RU" altLang="en-US" sz="1400"/>
              <a:t>В АНО СОН «С Любовью» работают 14 социальных работников,  </a:t>
            </a:r>
            <a:r>
              <a:rPr lang="ru-RU" altLang="en-US" sz="1400">
                <a:solidFill>
                  <a:srgbClr val="FF0000"/>
                </a:solidFill>
              </a:rPr>
              <a:t>(которые ежегодно повышают свою квалификацию.</a:t>
            </a:r>
            <a:r>
              <a:rPr lang="ru-RU" altLang="en-US" sz="1400"/>
              <a:t>)все сотрудники организации являются волонтерами. </a:t>
            </a:r>
            <a:endParaRPr lang="ru-RU" altLang="en-US" sz="1400"/>
          </a:p>
        </p:txBody>
      </p:sp>
      <p:pic>
        <p:nvPicPr>
          <p:cNvPr id="52" name="Замещающее содержимое 34" descr="IMG-20250317-WA00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4775" y="3872230"/>
            <a:ext cx="871220" cy="871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Наши проекты</a:t>
            </a:r>
            <a:endParaRPr lang="ru-RU" altLang="en-US"/>
          </a:p>
        </p:txBody>
      </p:sp>
      <p:sp>
        <p:nvSpPr>
          <p:cNvPr id="74" name="Замещающее содержимое 73"/>
          <p:cNvSpPr/>
          <p:nvPr>
            <p:ph sz="half" idx="2"/>
          </p:nvPr>
        </p:nvSpPr>
        <p:spPr>
          <a:xfrm>
            <a:off x="4648200" y="1600200"/>
            <a:ext cx="4316095" cy="4604385"/>
          </a:xfrm>
        </p:spPr>
        <p:txBody>
          <a:bodyPr/>
          <a:p>
            <a:pPr marL="0" indent="0">
              <a:buNone/>
            </a:pPr>
            <a:r>
              <a:rPr lang="ru-RU" altLang="en-US" sz="1400"/>
              <a:t>     </a:t>
            </a:r>
            <a:r>
              <a:rPr lang="en-US" altLang="en-US" sz="1400"/>
              <a:t>Проект</a:t>
            </a:r>
            <a:r>
              <a:rPr lang="en-US" altLang="ru-RU" sz="1400"/>
              <a:t> </a:t>
            </a:r>
            <a:r>
              <a:rPr lang="en-US" altLang="en-US" sz="1400"/>
              <a:t>Клуб</a:t>
            </a:r>
            <a:r>
              <a:rPr lang="en-US" altLang="ru-RU" sz="1400"/>
              <a:t> </a:t>
            </a:r>
            <a:r>
              <a:rPr lang="en-US" altLang="en-US" sz="1400"/>
              <a:t>по</a:t>
            </a:r>
            <a:r>
              <a:rPr lang="en-US" altLang="ru-RU" sz="1400"/>
              <a:t> </a:t>
            </a:r>
            <a:r>
              <a:rPr lang="en-US" altLang="en-US" sz="1400"/>
              <a:t>интересам</a:t>
            </a:r>
            <a:r>
              <a:rPr lang="en-US" altLang="ru-RU" sz="1400"/>
              <a:t> </a:t>
            </a:r>
            <a:r>
              <a:rPr lang="en-US" altLang="en-US" sz="1400"/>
              <a:t>для</a:t>
            </a:r>
            <a:r>
              <a:rPr lang="en-US" altLang="ru-RU" sz="1400"/>
              <a:t> </a:t>
            </a:r>
            <a:r>
              <a:rPr lang="en-US" altLang="en-US" sz="1400"/>
              <a:t>пожилых</a:t>
            </a:r>
            <a:r>
              <a:rPr lang="ru-RU" altLang="en-US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активных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Вместе</a:t>
            </a:r>
            <a:r>
              <a:rPr lang="en-US" altLang="en-US" sz="1400"/>
              <a:t>»</a:t>
            </a:r>
            <a:r>
              <a:rPr lang="en-US" altLang="ru-RU" sz="1400"/>
              <a:t> </a:t>
            </a:r>
            <a:r>
              <a:rPr lang="en-US" altLang="en-US" sz="1400"/>
              <a:t>открылся</a:t>
            </a:r>
            <a:r>
              <a:rPr lang="ru-RU" altLang="en-US" sz="1400"/>
              <a:t> </a:t>
            </a:r>
            <a:r>
              <a:rPr lang="en-US" altLang="en-US" sz="1400"/>
              <a:t>с</a:t>
            </a:r>
            <a:r>
              <a:rPr lang="en-US" altLang="ru-RU" sz="1400"/>
              <a:t> 01.08.2023, </a:t>
            </a:r>
            <a:r>
              <a:rPr lang="en-US" altLang="en-US" sz="1400"/>
              <a:t>он</a:t>
            </a:r>
            <a:r>
              <a:rPr lang="en-US" altLang="ru-RU" sz="1400"/>
              <a:t> </a:t>
            </a:r>
            <a:r>
              <a:rPr lang="en-US" altLang="en-US" sz="1400"/>
              <a:t>направлен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решение</a:t>
            </a:r>
            <a:r>
              <a:rPr lang="ru-RU" altLang="en-US" sz="1400"/>
              <a:t> </a:t>
            </a:r>
            <a:r>
              <a:rPr lang="en-US" altLang="en-US" sz="1400"/>
              <a:t>проблемы</a:t>
            </a:r>
            <a:r>
              <a:rPr lang="en-US" altLang="ru-RU" sz="1400"/>
              <a:t> </a:t>
            </a:r>
            <a:r>
              <a:rPr lang="en-US" altLang="en-US" sz="1400"/>
              <a:t>одиночества</a:t>
            </a:r>
            <a:r>
              <a:rPr lang="en-US" altLang="ru-RU" sz="1400"/>
              <a:t> </a:t>
            </a:r>
            <a:r>
              <a:rPr lang="en-US" altLang="en-US" sz="1400"/>
              <a:t>граждан</a:t>
            </a:r>
            <a:r>
              <a:rPr lang="en-US" altLang="ru-RU" sz="1400"/>
              <a:t> </a:t>
            </a:r>
            <a:r>
              <a:rPr lang="en-US" altLang="en-US" sz="1400"/>
              <a:t>пожилого</a:t>
            </a:r>
            <a:r>
              <a:rPr lang="ru-RU" altLang="en-US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инвалидов</a:t>
            </a:r>
            <a:r>
              <a:rPr lang="en-US" altLang="ru-RU" sz="1400"/>
              <a:t>. </a:t>
            </a:r>
            <a:endParaRPr lang="en-US" altLang="ru-RU" sz="1400"/>
          </a:p>
          <a:p>
            <a:pPr marL="0" indent="0">
              <a:buNone/>
            </a:pPr>
            <a:r>
              <a:rPr lang="ru-RU" altLang="en-US" sz="1400"/>
              <a:t>    </a:t>
            </a:r>
            <a:r>
              <a:rPr lang="en-US" altLang="en-US" sz="1400"/>
              <a:t>Работа</a:t>
            </a:r>
            <a:r>
              <a:rPr lang="en-US" altLang="ru-RU" sz="1400"/>
              <a:t> </a:t>
            </a:r>
            <a:r>
              <a:rPr lang="en-US" altLang="en-US" sz="1400"/>
              <a:t>проекта</a:t>
            </a:r>
            <a:r>
              <a:rPr lang="ru-RU" altLang="en-US" sz="1400"/>
              <a:t> </a:t>
            </a:r>
            <a:r>
              <a:rPr lang="en-US" altLang="en-US" sz="1400"/>
              <a:t>направлена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ru-RU" altLang="en-US" sz="1400"/>
              <a:t> </a:t>
            </a:r>
            <a:r>
              <a:rPr lang="en-US" altLang="en-US" sz="1400"/>
              <a:t>непосредственное</a:t>
            </a:r>
            <a:r>
              <a:rPr lang="en-US" altLang="ru-RU" sz="1400"/>
              <a:t> </a:t>
            </a:r>
            <a:r>
              <a:rPr lang="en-US" altLang="en-US" sz="1400"/>
              <a:t>участие</a:t>
            </a:r>
            <a:r>
              <a:rPr lang="ru-RU" altLang="en-US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проведении</a:t>
            </a:r>
            <a:r>
              <a:rPr lang="en-US" altLang="ru-RU" sz="1400"/>
              <a:t> </a:t>
            </a:r>
            <a:r>
              <a:rPr lang="en-US" altLang="en-US" sz="1400"/>
              <a:t>социально</a:t>
            </a:r>
            <a:r>
              <a:rPr lang="en-US" altLang="ru-RU" sz="1400"/>
              <a:t> </a:t>
            </a:r>
            <a:r>
              <a:rPr lang="en-US" altLang="en-US" sz="1400"/>
              <a:t>значимых</a:t>
            </a:r>
            <a:r>
              <a:rPr lang="ru-RU" altLang="en-US" sz="1400"/>
              <a:t> </a:t>
            </a:r>
            <a:r>
              <a:rPr lang="en-US" altLang="en-US" sz="1400"/>
              <a:t>мероприятий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en-US" altLang="ru-RU" sz="1400"/>
              <a:t>,</a:t>
            </a:r>
            <a:r>
              <a:rPr lang="ru-RU" altLang="en-US" sz="1400"/>
              <a:t> </a:t>
            </a:r>
            <a:r>
              <a:rPr lang="en-US" altLang="en-US" sz="1400"/>
              <a:t>благотворительных</a:t>
            </a:r>
            <a:r>
              <a:rPr lang="en-US" altLang="ru-RU" sz="1400"/>
              <a:t> </a:t>
            </a:r>
            <a:r>
              <a:rPr lang="en-US" altLang="en-US" sz="1400"/>
              <a:t>акций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работа</a:t>
            </a:r>
            <a:r>
              <a:rPr lang="ru-RU" altLang="en-US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творческих</a:t>
            </a:r>
            <a:r>
              <a:rPr lang="en-US" altLang="ru-RU" sz="1400"/>
              <a:t> </a:t>
            </a:r>
            <a:r>
              <a:rPr lang="en-US" altLang="en-US" sz="1400"/>
              <a:t>мастерских</a:t>
            </a:r>
            <a:r>
              <a:rPr lang="en-US" altLang="ru-RU" sz="1400"/>
              <a:t>, </a:t>
            </a:r>
            <a:r>
              <a:rPr lang="en-US" altLang="en-US" sz="1400"/>
              <a:t>направленных</a:t>
            </a:r>
            <a:r>
              <a:rPr lang="ru-RU" altLang="en-US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удовлетворение</a:t>
            </a:r>
            <a:r>
              <a:rPr lang="en-US" altLang="ru-RU" sz="1400"/>
              <a:t> </a:t>
            </a:r>
            <a:r>
              <a:rPr lang="en-US" altLang="en-US" sz="1400"/>
              <a:t>широкого</a:t>
            </a:r>
            <a:r>
              <a:rPr lang="en-US" altLang="ru-RU" sz="1400"/>
              <a:t> </a:t>
            </a:r>
            <a:r>
              <a:rPr lang="en-US" altLang="en-US" sz="1400"/>
              <a:t>спектра</a:t>
            </a:r>
            <a:r>
              <a:rPr lang="en-US" altLang="ru-RU" sz="1400"/>
              <a:t>,</a:t>
            </a:r>
            <a:r>
              <a:rPr lang="ru-RU" altLang="en-US" sz="1400"/>
              <a:t> </a:t>
            </a:r>
            <a:r>
              <a:rPr lang="en-US" altLang="en-US" sz="1400"/>
              <a:t>познавательных</a:t>
            </a:r>
            <a:r>
              <a:rPr lang="en-US" altLang="ru-RU" sz="1400"/>
              <a:t> </a:t>
            </a:r>
            <a:r>
              <a:rPr lang="en-US" altLang="en-US" sz="1400"/>
              <a:t>потребностей</a:t>
            </a:r>
            <a:r>
              <a:rPr lang="en-US" altLang="ru-RU" sz="1400"/>
              <a:t> </a:t>
            </a:r>
            <a:r>
              <a:rPr lang="en-US" altLang="en-US" sz="1400"/>
              <a:t>граждан</a:t>
            </a:r>
            <a:r>
              <a:rPr lang="ru-RU" altLang="en-US" sz="1400"/>
              <a:t> </a:t>
            </a:r>
            <a:r>
              <a:rPr lang="en-US" altLang="en-US" sz="1400"/>
              <a:t>пожилого</a:t>
            </a:r>
            <a:r>
              <a:rPr lang="en-US" altLang="ru-RU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инвалидов</a:t>
            </a:r>
            <a:r>
              <a:rPr lang="en-US" altLang="ru-RU" sz="1400"/>
              <a:t>.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целях</a:t>
            </a:r>
            <a:r>
              <a:rPr lang="ru-RU" altLang="en-US" sz="1400"/>
              <a:t> </a:t>
            </a:r>
            <a:r>
              <a:rPr lang="en-US" altLang="en-US" sz="1400"/>
              <a:t>реализации</a:t>
            </a:r>
            <a:r>
              <a:rPr lang="en-US" altLang="ru-RU" sz="1400"/>
              <a:t> </a:t>
            </a:r>
            <a:r>
              <a:rPr lang="en-US" altLang="en-US" sz="1400"/>
              <a:t>проекта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базе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ru-RU" altLang="en-US" sz="1400"/>
              <a:t> </a:t>
            </a:r>
            <a:r>
              <a:rPr lang="en-US" altLang="en-US" sz="1400"/>
              <a:t>была</a:t>
            </a:r>
            <a:r>
              <a:rPr lang="en-US" altLang="ru-RU" sz="1400"/>
              <a:t> </a:t>
            </a:r>
            <a:r>
              <a:rPr lang="en-US" altLang="en-US" sz="1400"/>
              <a:t>создана</a:t>
            </a:r>
            <a:r>
              <a:rPr lang="en-US" altLang="ru-RU" sz="1400"/>
              <a:t> </a:t>
            </a:r>
            <a:r>
              <a:rPr lang="en-US" altLang="en-US" sz="1400"/>
              <a:t>библиотека</a:t>
            </a:r>
            <a:r>
              <a:rPr lang="en-US" altLang="ru-RU" sz="1400"/>
              <a:t>, </a:t>
            </a:r>
            <a:r>
              <a:rPr lang="en-US" altLang="en-US" sz="1400"/>
              <a:t>открыт</a:t>
            </a:r>
            <a:r>
              <a:rPr lang="ru-RU" altLang="en-US" sz="1400"/>
              <a:t> </a:t>
            </a:r>
            <a:r>
              <a:rPr lang="en-US" altLang="en-US" sz="1400"/>
              <a:t>шашечно</a:t>
            </a:r>
            <a:r>
              <a:rPr lang="en-US" altLang="ru-RU" sz="1400"/>
              <a:t>-</a:t>
            </a:r>
            <a:r>
              <a:rPr lang="en-US" altLang="en-US" sz="1400"/>
              <a:t>шахматный</a:t>
            </a:r>
            <a:r>
              <a:rPr lang="en-US" altLang="ru-RU" sz="1400"/>
              <a:t> </a:t>
            </a:r>
            <a:r>
              <a:rPr lang="en-US" altLang="en-US" sz="1400"/>
              <a:t>кружок</a:t>
            </a:r>
            <a:r>
              <a:rPr lang="en-US" altLang="ru-RU" sz="1400"/>
              <a:t>, </a:t>
            </a:r>
            <a:r>
              <a:rPr lang="en-US" altLang="en-US" sz="1400"/>
              <a:t>вязальный</a:t>
            </a:r>
            <a:r>
              <a:rPr lang="ru-RU" altLang="en-US" sz="1400"/>
              <a:t> </a:t>
            </a:r>
            <a:r>
              <a:rPr lang="en-US" altLang="en-US" sz="1400"/>
              <a:t>кружок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Узоры</a:t>
            </a:r>
            <a:r>
              <a:rPr lang="en-US" altLang="ru-RU" sz="1400"/>
              <a:t> </a:t>
            </a:r>
            <a:r>
              <a:rPr lang="en-US" altLang="en-US" sz="1400"/>
              <a:t>серебра</a:t>
            </a:r>
            <a:r>
              <a:rPr lang="en-US" altLang="en-US" sz="1400"/>
              <a:t>»</a:t>
            </a:r>
            <a:r>
              <a:rPr lang="en-US" altLang="ru-RU" sz="1400"/>
              <a:t>, </a:t>
            </a:r>
            <a:r>
              <a:rPr lang="en-US" altLang="en-US" sz="1400"/>
              <a:t>проводятся</a:t>
            </a:r>
            <a:r>
              <a:rPr lang="ru-RU" altLang="en-US" sz="1400"/>
              <a:t> </a:t>
            </a:r>
            <a:r>
              <a:rPr lang="en-US" altLang="en-US" sz="1400"/>
              <a:t>тематические</a:t>
            </a:r>
            <a:r>
              <a:rPr lang="en-US" altLang="ru-RU" sz="1400"/>
              <a:t> </a:t>
            </a:r>
            <a:r>
              <a:rPr lang="en-US" altLang="en-US" sz="1400"/>
              <a:t>мероприятия</a:t>
            </a:r>
            <a:r>
              <a:rPr lang="en-US" altLang="ru-RU" sz="1400"/>
              <a:t>, </a:t>
            </a:r>
            <a:r>
              <a:rPr lang="en-US" altLang="en-US" sz="1400"/>
              <a:t>чаепитие</a:t>
            </a:r>
            <a:r>
              <a:rPr lang="en-US" altLang="ru-RU" sz="1400"/>
              <a:t>. </a:t>
            </a:r>
            <a:r>
              <a:rPr lang="en-US" altLang="en-US" sz="1400"/>
              <a:t>Он</a:t>
            </a:r>
            <a:r>
              <a:rPr lang="en-US" altLang="ru-RU" sz="1400"/>
              <a:t> </a:t>
            </a:r>
            <a:r>
              <a:rPr lang="en-US" altLang="en-US" sz="1400"/>
              <a:t>стал</a:t>
            </a:r>
            <a:r>
              <a:rPr lang="en-US" altLang="ru-RU" sz="1400"/>
              <a:t> </a:t>
            </a:r>
            <a:r>
              <a:rPr lang="en-US" altLang="en-US" sz="1400"/>
              <a:t>единым</a:t>
            </a:r>
            <a:r>
              <a:rPr lang="en-US" altLang="ru-RU" sz="1400"/>
              <a:t> </a:t>
            </a:r>
            <a:r>
              <a:rPr lang="en-US" altLang="en-US" sz="1400"/>
              <a:t>пространством</a:t>
            </a:r>
            <a:r>
              <a:rPr lang="en-US" altLang="ru-RU" sz="1400"/>
              <a:t> </a:t>
            </a:r>
            <a:r>
              <a:rPr lang="en-US" altLang="en-US" sz="1400"/>
              <a:t>для</a:t>
            </a:r>
            <a:r>
              <a:rPr lang="ru-RU" altLang="en-US" sz="1400"/>
              <a:t> </a:t>
            </a:r>
            <a:r>
              <a:rPr lang="en-US" altLang="en-US" sz="1400"/>
              <a:t>объединения</a:t>
            </a:r>
            <a:r>
              <a:rPr lang="en-US" altLang="ru-RU" sz="1400"/>
              <a:t> </a:t>
            </a:r>
            <a:r>
              <a:rPr lang="en-US" altLang="en-US" sz="1400"/>
              <a:t>одиноких</a:t>
            </a:r>
            <a:r>
              <a:rPr lang="en-US" altLang="ru-RU" sz="1400"/>
              <a:t> </a:t>
            </a:r>
            <a:r>
              <a:rPr lang="en-US" altLang="en-US" sz="1400"/>
              <a:t>граждан</a:t>
            </a:r>
            <a:r>
              <a:rPr lang="en-US" altLang="ru-RU" sz="1400"/>
              <a:t> </a:t>
            </a:r>
            <a:r>
              <a:rPr lang="en-US" altLang="en-US" sz="1400"/>
              <a:t>пожилого</a:t>
            </a:r>
            <a:r>
              <a:rPr lang="ru-RU" altLang="en-US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 </a:t>
            </a:r>
            <a:r>
              <a:rPr lang="en-US" altLang="en-US" sz="1400"/>
              <a:t>города</a:t>
            </a:r>
            <a:r>
              <a:rPr lang="en-US" altLang="ru-RU" sz="1400"/>
              <a:t> </a:t>
            </a:r>
            <a:r>
              <a:rPr lang="en-US" altLang="en-US" sz="1400"/>
              <a:t>Новошахтинска</a:t>
            </a:r>
            <a:r>
              <a:rPr lang="en-US" altLang="ru-RU" sz="1400"/>
              <a:t>.</a:t>
            </a:r>
            <a:endParaRPr lang="en-US" altLang="ru-RU" sz="1400"/>
          </a:p>
        </p:txBody>
      </p:sp>
      <p:sp>
        <p:nvSpPr>
          <p:cNvPr id="75" name="Замещающее содержимое 74"/>
          <p:cNvSpPr/>
          <p:nvPr>
            <p:ph sz="half" idx="1"/>
          </p:nvPr>
        </p:nvSpPr>
        <p:spPr>
          <a:xfrm>
            <a:off x="457200" y="1646555"/>
            <a:ext cx="4038600" cy="4481195"/>
          </a:xfrm>
        </p:spPr>
        <p:txBody>
          <a:bodyPr/>
          <a:p>
            <a:pPr marL="0" indent="0" algn="ctr">
              <a:buNone/>
            </a:pPr>
            <a:r>
              <a:rPr lang="en-US" altLang="en-US" sz="1400"/>
              <a:t>ЗАБОТА</a:t>
            </a:r>
            <a:r>
              <a:rPr lang="en-US" altLang="ru-RU" sz="1400"/>
              <a:t> </a:t>
            </a:r>
            <a:r>
              <a:rPr lang="en-US" altLang="en-US" sz="1400"/>
              <a:t>С</a:t>
            </a:r>
            <a:r>
              <a:rPr lang="en-US" altLang="ru-RU" sz="1400"/>
              <a:t> </a:t>
            </a:r>
            <a:r>
              <a:rPr lang="en-US" altLang="en-US" sz="1400"/>
              <a:t>ЛЮБОВЬЮ</a:t>
            </a:r>
            <a:r>
              <a:rPr lang="en-US" altLang="ru-RU" sz="1400"/>
              <a:t>, </a:t>
            </a:r>
            <a:r>
              <a:rPr lang="en-US" altLang="en-US" sz="1400"/>
              <a:t>реализация</a:t>
            </a:r>
            <a:r>
              <a:rPr lang="en-US" altLang="ru-RU" sz="1400"/>
              <a:t> </a:t>
            </a:r>
            <a:r>
              <a:rPr lang="en-US" altLang="en-US" sz="1400"/>
              <a:t>проекта</a:t>
            </a:r>
            <a:r>
              <a:rPr lang="en-US" altLang="ru-RU" sz="1400"/>
              <a:t> </a:t>
            </a:r>
            <a:r>
              <a:rPr lang="en-US" altLang="en-US" sz="1400"/>
              <a:t>началась</a:t>
            </a:r>
            <a:r>
              <a:rPr lang="en-US" altLang="ru-RU" sz="1400"/>
              <a:t> </a:t>
            </a:r>
            <a:r>
              <a:rPr lang="en-US" altLang="en-US" sz="1400"/>
              <a:t>с</a:t>
            </a:r>
            <a:r>
              <a:rPr lang="en-US" altLang="ru-RU" sz="1400"/>
              <a:t> 01.12.2021 </a:t>
            </a:r>
            <a:r>
              <a:rPr lang="en-US" altLang="en-US" sz="1400"/>
              <a:t>года</a:t>
            </a:r>
            <a:r>
              <a:rPr lang="en-US" altLang="ru-RU" sz="1400"/>
              <a:t>.</a:t>
            </a:r>
            <a:endParaRPr lang="en-US" altLang="ru-RU" sz="1400"/>
          </a:p>
          <a:p>
            <a:r>
              <a:rPr lang="en-US" altLang="en-US" sz="1400"/>
              <a:t>Цель</a:t>
            </a:r>
            <a:r>
              <a:rPr lang="en-US" altLang="ru-RU" sz="1400"/>
              <a:t> </a:t>
            </a:r>
            <a:r>
              <a:rPr lang="en-US" altLang="en-US" sz="1400"/>
              <a:t>проекта</a:t>
            </a:r>
            <a:r>
              <a:rPr lang="en-US" altLang="ru-RU" sz="1400"/>
              <a:t> — </a:t>
            </a:r>
            <a:r>
              <a:rPr lang="en-US" altLang="en-US" sz="1400"/>
              <a:t>повышение</a:t>
            </a:r>
            <a:r>
              <a:rPr lang="en-US" altLang="ru-RU" sz="1400"/>
              <a:t> </a:t>
            </a:r>
            <a:r>
              <a:rPr lang="en-US" altLang="en-US" sz="1400"/>
              <a:t>качества</a:t>
            </a:r>
            <a:r>
              <a:rPr lang="en-US" altLang="ru-RU" sz="1400"/>
              <a:t> </a:t>
            </a:r>
            <a:r>
              <a:rPr lang="en-US" altLang="en-US" sz="1400"/>
              <a:t>жизни</a:t>
            </a:r>
            <a:r>
              <a:rPr lang="en-US" altLang="ru-RU" sz="1400"/>
              <a:t> </a:t>
            </a:r>
            <a:r>
              <a:rPr lang="en-US" altLang="en-US" sz="1400"/>
              <a:t>граждан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семей</a:t>
            </a:r>
            <a:r>
              <a:rPr lang="en-US" altLang="ru-RU" sz="1400"/>
              <a:t>, </a:t>
            </a:r>
            <a:r>
              <a:rPr lang="en-US" altLang="en-US" sz="1400"/>
              <a:t>находящихся</a:t>
            </a:r>
            <a:r>
              <a:rPr lang="ru-RU" altLang="en-US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трудной</a:t>
            </a:r>
            <a:r>
              <a:rPr lang="en-US" altLang="ru-RU" sz="1400"/>
              <a:t> </a:t>
            </a:r>
            <a:r>
              <a:rPr lang="en-US" altLang="en-US" sz="1400"/>
              <a:t>жизненной</a:t>
            </a:r>
            <a:r>
              <a:rPr lang="en-US" altLang="ru-RU" sz="1400"/>
              <a:t> </a:t>
            </a:r>
            <a:r>
              <a:rPr lang="en-US" altLang="en-US" sz="1400"/>
              <a:t>ситуации</a:t>
            </a:r>
            <a:r>
              <a:rPr lang="en-US" altLang="ru-RU" sz="1400"/>
              <a:t> </a:t>
            </a:r>
            <a:r>
              <a:rPr lang="en-US" altLang="en-US" sz="1400"/>
              <a:t>путем</a:t>
            </a:r>
            <a:r>
              <a:rPr lang="en-US" altLang="ru-RU" sz="1400"/>
              <a:t> </a:t>
            </a:r>
            <a:r>
              <a:rPr lang="en-US" altLang="en-US" sz="1400"/>
              <a:t>создания</a:t>
            </a:r>
            <a:r>
              <a:rPr lang="en-US" altLang="ru-RU" sz="1400"/>
              <a:t> </a:t>
            </a:r>
            <a:r>
              <a:rPr lang="en-US" altLang="en-US" sz="1400"/>
              <a:t>пункта</a:t>
            </a:r>
            <a:r>
              <a:rPr lang="en-US" altLang="ru-RU" sz="1400"/>
              <a:t> </a:t>
            </a:r>
            <a:r>
              <a:rPr lang="en-US" altLang="en-US" sz="1400"/>
              <a:t>проката</a:t>
            </a:r>
            <a:r>
              <a:rPr lang="en-US" altLang="ru-RU" sz="1400"/>
              <a:t> </a:t>
            </a:r>
            <a:r>
              <a:rPr lang="en-US" altLang="en-US" sz="1400"/>
              <a:t>технических</a:t>
            </a:r>
            <a:r>
              <a:rPr lang="ru-RU" altLang="en-US" sz="1400"/>
              <a:t> </a:t>
            </a:r>
            <a:r>
              <a:rPr lang="en-US" altLang="en-US" sz="1400"/>
              <a:t>средств</a:t>
            </a:r>
            <a:r>
              <a:rPr lang="en-US" altLang="ru-RU" sz="1400"/>
              <a:t> </a:t>
            </a:r>
            <a:r>
              <a:rPr lang="en-US" altLang="en-US" sz="1400"/>
              <a:t>реабилитации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городе</a:t>
            </a:r>
            <a:r>
              <a:rPr lang="en-US" altLang="ru-RU" sz="1400"/>
              <a:t> </a:t>
            </a:r>
            <a:r>
              <a:rPr lang="en-US" altLang="en-US" sz="1400"/>
              <a:t>Новошахтинске</a:t>
            </a:r>
            <a:r>
              <a:rPr lang="en-US" altLang="ru-RU" sz="1400"/>
              <a:t>.</a:t>
            </a:r>
            <a:endParaRPr lang="en-US" altLang="ru-RU" sz="1400"/>
          </a:p>
          <a:p>
            <a:r>
              <a:rPr lang="en-US" altLang="en-US" sz="1400"/>
              <a:t>Задачей</a:t>
            </a:r>
            <a:r>
              <a:rPr lang="en-US" altLang="ru-RU" sz="1400"/>
              <a:t> </a:t>
            </a:r>
            <a:r>
              <a:rPr lang="en-US" altLang="en-US" sz="1400"/>
              <a:t>проекта</a:t>
            </a:r>
            <a:r>
              <a:rPr lang="en-US" altLang="ru-RU" sz="1400"/>
              <a:t> </a:t>
            </a:r>
            <a:r>
              <a:rPr lang="en-US" altLang="en-US" sz="1400"/>
              <a:t>является</a:t>
            </a:r>
            <a:r>
              <a:rPr lang="en-US" altLang="ru-RU" sz="1400"/>
              <a:t> </a:t>
            </a:r>
            <a:r>
              <a:rPr lang="en-US" altLang="en-US" sz="1400"/>
              <a:t>выдача</a:t>
            </a:r>
            <a:r>
              <a:rPr lang="en-US" altLang="ru-RU" sz="1400"/>
              <a:t>, </a:t>
            </a:r>
            <a:r>
              <a:rPr lang="en-US" altLang="en-US" sz="1400"/>
              <a:t>технических</a:t>
            </a:r>
            <a:r>
              <a:rPr lang="en-US" altLang="ru-RU" sz="1400"/>
              <a:t> </a:t>
            </a:r>
            <a:r>
              <a:rPr lang="en-US" altLang="en-US" sz="1400"/>
              <a:t>средств</a:t>
            </a:r>
            <a:r>
              <a:rPr lang="en-US" altLang="ru-RU" sz="1400"/>
              <a:t> </a:t>
            </a:r>
            <a:r>
              <a:rPr lang="en-US" altLang="en-US" sz="1400"/>
              <a:t>реабилитации</a:t>
            </a:r>
            <a:r>
              <a:rPr lang="ru-RU" altLang="en-US" sz="1400"/>
              <a:t> </a:t>
            </a:r>
            <a:r>
              <a:rPr lang="en-US" altLang="en-US" sz="1400"/>
              <a:t>временно</a:t>
            </a:r>
            <a:r>
              <a:rPr lang="en-US" altLang="ru-RU" sz="1400"/>
              <a:t>, </a:t>
            </a:r>
            <a:r>
              <a:rPr lang="en-US" altLang="en-US" sz="1400"/>
              <a:t>сроком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3 </a:t>
            </a:r>
            <a:r>
              <a:rPr lang="en-US" altLang="en-US" sz="1400"/>
              <a:t>месяца</a:t>
            </a:r>
            <a:r>
              <a:rPr lang="en-US" altLang="ru-RU" sz="1400"/>
              <a:t>, </a:t>
            </a:r>
            <a:r>
              <a:rPr lang="en-US" altLang="en-US" sz="1400"/>
              <a:t>осуществляется</a:t>
            </a:r>
            <a:r>
              <a:rPr lang="en-US" altLang="ru-RU" sz="1400"/>
              <a:t> </a:t>
            </a:r>
            <a:r>
              <a:rPr lang="en-US" altLang="en-US" sz="1400"/>
              <a:t>безвозмездно</a:t>
            </a:r>
            <a:r>
              <a:rPr lang="ru-RU" altLang="en-US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основании</a:t>
            </a:r>
            <a:r>
              <a:rPr lang="en-US" altLang="ru-RU" sz="1400"/>
              <a:t> </a:t>
            </a:r>
            <a:r>
              <a:rPr lang="en-US" altLang="en-US" sz="1400"/>
              <a:t>поданной</a:t>
            </a:r>
            <a:r>
              <a:rPr lang="en-US" altLang="ru-RU" sz="1400"/>
              <a:t> </a:t>
            </a:r>
            <a:r>
              <a:rPr lang="en-US" altLang="en-US" sz="1400"/>
              <a:t>заявки</a:t>
            </a:r>
            <a:r>
              <a:rPr lang="en-US" altLang="ru-RU" sz="1400"/>
              <a:t> </a:t>
            </a:r>
            <a:r>
              <a:rPr lang="en-US" altLang="en-US" sz="1400"/>
              <a:t>путем</a:t>
            </a:r>
            <a:r>
              <a:rPr lang="en-US" altLang="ru-RU" sz="1400"/>
              <a:t> </a:t>
            </a:r>
            <a:r>
              <a:rPr lang="en-US" altLang="en-US" sz="1400"/>
              <a:t>заключения</a:t>
            </a:r>
            <a:r>
              <a:rPr lang="en-US" altLang="ru-RU" sz="1400"/>
              <a:t> </a:t>
            </a:r>
            <a:r>
              <a:rPr lang="en-US" altLang="en-US" sz="1400"/>
              <a:t>договора</a:t>
            </a:r>
            <a:r>
              <a:rPr lang="en-US" altLang="ru-RU" sz="1400"/>
              <a:t> </a:t>
            </a:r>
            <a:r>
              <a:rPr lang="en-US" altLang="en-US" sz="1400"/>
              <a:t>проката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акта</a:t>
            </a:r>
            <a:r>
              <a:rPr lang="ru-RU" altLang="en-US" sz="1400"/>
              <a:t> </a:t>
            </a:r>
            <a:r>
              <a:rPr lang="en-US" altLang="en-US" sz="1400"/>
              <a:t>приема</a:t>
            </a:r>
            <a:r>
              <a:rPr lang="en-US" altLang="ru-RU" sz="1400"/>
              <a:t>-</a:t>
            </a:r>
            <a:r>
              <a:rPr lang="en-US" altLang="en-US" sz="1400"/>
              <a:t>передачи</a:t>
            </a:r>
            <a:r>
              <a:rPr lang="en-US" altLang="ru-RU" sz="1400"/>
              <a:t>.</a:t>
            </a:r>
            <a:endParaRPr lang="en-US" altLang="ru-RU" sz="1400"/>
          </a:p>
          <a:p>
            <a:endParaRPr lang="en-US" altLang="ru-RU" sz="1400"/>
          </a:p>
          <a:p>
            <a:r>
              <a:rPr lang="ru-RU" altLang="en-US" sz="1400"/>
              <a:t>(За период реализации проекта более200 </a:t>
            </a:r>
            <a:endParaRPr lang="ru-RU" altLang="en-US" sz="1400"/>
          </a:p>
          <a:p>
            <a:r>
              <a:rPr lang="ru-RU" altLang="en-US" sz="1400"/>
              <a:t>человек вопользовались возможностью</a:t>
            </a:r>
            <a:endParaRPr lang="ru-RU" altLang="en-US" sz="1400"/>
          </a:p>
          <a:p>
            <a:r>
              <a:rPr lang="ru-RU" altLang="en-US" sz="1400"/>
              <a:t>взять во временное пользование </a:t>
            </a:r>
            <a:r>
              <a:rPr lang="en-US" altLang="en-US" sz="1400">
                <a:sym typeface="+mn-ea"/>
              </a:rPr>
              <a:t>технически</a:t>
            </a:r>
            <a:r>
              <a:rPr lang="ru-RU" altLang="en-US" sz="1400">
                <a:sym typeface="+mn-ea"/>
              </a:rPr>
              <a:t>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средств</a:t>
            </a:r>
            <a:r>
              <a:rPr lang="ru-RU" altLang="en-US" sz="1400">
                <a:sym typeface="+mn-ea"/>
              </a:rPr>
              <a:t>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реабилитации</a:t>
            </a:r>
            <a:r>
              <a:rPr lang="ru-RU" altLang="en-US" sz="1400">
                <a:sym typeface="+mn-ea"/>
              </a:rPr>
              <a:t> )</a:t>
            </a:r>
            <a:endParaRPr lang="ru-RU" alt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Финансовые итоги и ресурсы</a:t>
            </a:r>
            <a:endParaRPr lang="ru-RU" altLang="en-US"/>
          </a:p>
        </p:txBody>
      </p:sp>
      <p:graphicFrame>
        <p:nvGraphicFramePr>
          <p:cNvPr id="5" name="Замещающее содержимое 4"/>
          <p:cNvGraphicFramePr/>
          <p:nvPr>
            <p:ph sz="half" idx="1"/>
          </p:nvPr>
        </p:nvGraphicFramePr>
        <p:xfrm>
          <a:off x="490855" y="4883150"/>
          <a:ext cx="2896870" cy="692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Замещающее содержимое 6"/>
          <p:cNvGraphicFramePr/>
          <p:nvPr>
            <p:ph sz="half" idx="2"/>
          </p:nvPr>
        </p:nvGraphicFramePr>
        <p:xfrm>
          <a:off x="490220" y="1417955"/>
          <a:ext cx="8196580" cy="334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Текстовое поле 8"/>
          <p:cNvSpPr txBox="1"/>
          <p:nvPr/>
        </p:nvSpPr>
        <p:spPr>
          <a:xfrm>
            <a:off x="593090" y="5102225"/>
            <a:ext cx="4411345" cy="1351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Расходы</a:t>
            </a:r>
            <a:endParaRPr lang="ru-RU" altLang="en-US"/>
          </a:p>
        </p:txBody>
      </p:sp>
      <p:graphicFrame>
        <p:nvGraphicFramePr>
          <p:cNvPr id="5" name="Замещающее содержимое 4"/>
          <p:cNvGraphicFramePr/>
          <p:nvPr>
            <p:ph sz="half" idx="1"/>
          </p:nvPr>
        </p:nvGraphicFramePr>
        <p:xfrm>
          <a:off x="457200" y="1562100"/>
          <a:ext cx="8229600" cy="341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4000"/>
              <a:t>Отзывы о нашей деятельности</a:t>
            </a:r>
            <a:endParaRPr lang="ru-RU" altLang="en-US" sz="4000"/>
          </a:p>
        </p:txBody>
      </p:sp>
      <p:pic>
        <p:nvPicPr>
          <p:cNvPr id="5" name="Замещающее содержимое 4" descr="6.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600000">
            <a:off x="7465695" y="2235200"/>
            <a:ext cx="1346200" cy="1921510"/>
          </a:xfrm>
          <a:prstGeom prst="rect">
            <a:avLst/>
          </a:prstGeom>
        </p:spPr>
      </p:pic>
      <p:pic>
        <p:nvPicPr>
          <p:cNvPr id="6" name="Замещающее содержимое 5" descr="2.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800000">
            <a:off x="5875020" y="758190"/>
            <a:ext cx="1376680" cy="1965960"/>
          </a:xfrm>
          <a:prstGeom prst="rect">
            <a:avLst/>
          </a:prstGeom>
        </p:spPr>
      </p:pic>
      <p:pic>
        <p:nvPicPr>
          <p:cNvPr id="7" name="Замещающее содержимое 4" descr="3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0000">
            <a:off x="2367280" y="2430780"/>
            <a:ext cx="1474470" cy="210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Замещающее содержимое 5" descr="4,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80000">
            <a:off x="1481455" y="593725"/>
            <a:ext cx="1377315" cy="1965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Замещающее содержимое 8" descr="5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20000">
            <a:off x="718820" y="4761230"/>
            <a:ext cx="1515110" cy="216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Замещающее содержимое 20" descr="1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00320" y="4533265"/>
            <a:ext cx="1462405" cy="2087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1" descr="F:\примеры\проект\реализованные\забота с любовью\Мероприятия по проекту\статьи\обьявление на сайт доработать\доработанные выставить\отработанные\отзывы\Якушина М.Д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8862">
            <a:off x="356005" y="2768738"/>
            <a:ext cx="1440160" cy="205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F:\примеры\проект\реализованные\забота с любовью\Мероприятия по проекту\статьи\обьявление на сайт доработать\доработанные выставить\отработанные\отзывы\Скрипченко А.В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4019288" y="980651"/>
            <a:ext cx="1440160" cy="205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:\примеры\проект\реализованные\забота с любовью\Мероприятия по проекту\статьи\обьявление на сайт доработать\доработанные выставить\отработанные\отзывы\Кочедыка Л.А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3060065" y="4220845"/>
            <a:ext cx="1544955" cy="22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F:\примеры\проект\реализованные\забота с любовью\Мероприятия по проекту\статьи\обьявление на сайт доработать\доработанные выставить\отработанные\отзывы\Шестак П.М.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5724826" y="2636787"/>
            <a:ext cx="1440160" cy="205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F:\примеры\проект\реализованные\забота с любовью\Мероприятия по проекту\статьи\обьявление на сайт доработать\доработанные выставить\отработанные\отзывы\Скрипченко А.В.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7157945" y="4324561"/>
            <a:ext cx="1654735" cy="23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Наши достижения</a:t>
            </a:r>
            <a:endParaRPr lang="ru-RU" altLang="en-US"/>
          </a:p>
        </p:txBody>
      </p:sp>
      <p:pic>
        <p:nvPicPr>
          <p:cNvPr id="24" name="Замещающее содержимое 23" descr="2.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96925" y="4076700"/>
            <a:ext cx="1730375" cy="2470150"/>
          </a:xfrm>
          <a:prstGeom prst="rect">
            <a:avLst/>
          </a:prstGeom>
        </p:spPr>
      </p:pic>
      <p:pic>
        <p:nvPicPr>
          <p:cNvPr id="23" name="Замещающее содержимое 22" descr="5. (1)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6010" y="1052830"/>
            <a:ext cx="2112010" cy="3014980"/>
          </a:xfrm>
          <a:prstGeom prst="rect">
            <a:avLst/>
          </a:prstGeom>
        </p:spPr>
      </p:pic>
      <p:pic>
        <p:nvPicPr>
          <p:cNvPr id="25" name="Замещающее содержимое 5" descr="3.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025" y="4076065"/>
            <a:ext cx="176022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Замещающее содержимое 4" descr="1.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1556385"/>
            <a:ext cx="1699895" cy="2426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Замещающее содержимое 11" descr="4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315" y="1700530"/>
            <a:ext cx="1634490" cy="2332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Замещающее содержимое 5" descr="2,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22065" y="4105910"/>
            <a:ext cx="1889760" cy="2695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Как Вы можете нам помочь</a:t>
            </a:r>
            <a:endParaRPr lang="ru-RU" altLang="en-US"/>
          </a:p>
        </p:txBody>
      </p:sp>
      <p:sp>
        <p:nvSpPr>
          <p:cNvPr id="13" name="Замещающее содержимое 12"/>
          <p:cNvSpPr/>
          <p:nvPr>
            <p:ph sz="half" idx="1"/>
          </p:nvPr>
        </p:nvSpPr>
        <p:spPr>
          <a:xfrm>
            <a:off x="457200" y="5613400"/>
            <a:ext cx="901065" cy="513080"/>
          </a:xfrm>
        </p:spPr>
        <p:txBody>
          <a:bodyPr/>
          <a:p>
            <a:endParaRPr lang="ru-RU" altLang="en-US"/>
          </a:p>
        </p:txBody>
      </p:sp>
      <p:sp>
        <p:nvSpPr>
          <p:cNvPr id="14" name="Замещающее содержимое 13"/>
          <p:cNvSpPr/>
          <p:nvPr>
            <p:ph sz="half" idx="2"/>
          </p:nvPr>
        </p:nvSpPr>
        <p:spPr>
          <a:xfrm>
            <a:off x="456565" y="982345"/>
            <a:ext cx="8488680" cy="5144135"/>
          </a:xfrm>
        </p:spPr>
        <p:txBody>
          <a:bodyPr/>
          <a:p>
            <a:pPr marL="0" indent="0" algn="just">
              <a:buNone/>
            </a:pPr>
            <a:r>
              <a:rPr lang="ru-RU" altLang="en-US" sz="1400"/>
              <a:t>   </a:t>
            </a:r>
            <a:r>
              <a:rPr lang="en-US" sz="1400" spc="-1" dirty="0" err="1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Все</a:t>
            </a:r>
            <a:r>
              <a:rPr lang="en-US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сотрудники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организации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являются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волонтерами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и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имеют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волонтерские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книжки</a:t>
            </a:r>
            <a:r>
              <a:rPr lang="en-US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.</a:t>
            </a:r>
            <a:b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</a:b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В</a:t>
            </a:r>
            <a:r>
              <a:rPr lang="en-US" sz="1400" spc="-1" dirty="0" err="1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Все</a:t>
            </a:r>
            <a:r>
              <a:rPr lang="en-US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сотрудники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организации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являются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волонтерам</a:t>
            </a: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 рейтинге рейтиНО СОН «С Любовью» занимает </a:t>
            </a:r>
            <a:r>
              <a:rPr lang="ru-RU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15 место из 343 организаций </a:t>
            </a: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Ростовской области.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altLang="en-US" sz="1400"/>
              <a:t>  Н</a:t>
            </a:r>
            <a:r>
              <a:rPr lang="en-US" altLang="en-US" sz="1400"/>
              <a:t>аша</a:t>
            </a:r>
            <a:r>
              <a:rPr lang="en-US" altLang="ru-RU" sz="1400"/>
              <a:t> </a:t>
            </a:r>
            <a:r>
              <a:rPr lang="en-US" altLang="en-US" sz="1400"/>
              <a:t>организация</a:t>
            </a:r>
            <a:r>
              <a:rPr lang="en-US" altLang="ru-RU" sz="1400"/>
              <a:t> </a:t>
            </a:r>
            <a:r>
              <a:rPr lang="en-US" altLang="en-US" sz="1400"/>
              <a:t>зарегистрирована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платформе</a:t>
            </a:r>
            <a:r>
              <a:rPr lang="en-US" altLang="ru-RU" sz="1400"/>
              <a:t> </a:t>
            </a:r>
            <a:r>
              <a:rPr lang="en-US" altLang="en-US" sz="1400"/>
              <a:t>Добро</a:t>
            </a:r>
            <a:r>
              <a:rPr lang="en-US" altLang="ru-RU" sz="1400"/>
              <a:t>.</a:t>
            </a:r>
            <a:r>
              <a:rPr lang="en-US" altLang="en-US" sz="1400"/>
              <a:t>ру</a:t>
            </a:r>
            <a:r>
              <a:rPr lang="en-US" altLang="ru-RU" sz="1400"/>
              <a:t>! </a:t>
            </a:r>
            <a:r>
              <a:rPr lang="en-US" altLang="en-US" sz="1400"/>
              <a:t>Все</a:t>
            </a:r>
            <a:r>
              <a:rPr lang="en-US" altLang="ru-RU" sz="1400"/>
              <a:t> </a:t>
            </a:r>
            <a:r>
              <a:rPr lang="en-US" altLang="en-US" sz="1400"/>
              <a:t>сотрудники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en-US" altLang="ru-RU" sz="1400"/>
              <a:t> </a:t>
            </a:r>
            <a:r>
              <a:rPr lang="en-US" altLang="en-US" sz="1400"/>
              <a:t>являются</a:t>
            </a:r>
            <a:r>
              <a:rPr lang="en-US" altLang="ru-RU" sz="1400"/>
              <a:t> </a:t>
            </a:r>
            <a:r>
              <a:rPr lang="en-US" altLang="en-US" sz="1400"/>
              <a:t>волонтерами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имеют</a:t>
            </a:r>
            <a:r>
              <a:rPr lang="en-US" altLang="ru-RU" sz="1400"/>
              <a:t> </a:t>
            </a:r>
            <a:r>
              <a:rPr lang="en-US" altLang="en-US" sz="1400"/>
              <a:t>волонтерские</a:t>
            </a:r>
            <a:r>
              <a:rPr lang="en-US" altLang="ru-RU" sz="1400"/>
              <a:t> </a:t>
            </a:r>
            <a:r>
              <a:rPr lang="en-US" altLang="en-US" sz="1400"/>
              <a:t>книжки</a:t>
            </a:r>
            <a:r>
              <a:rPr lang="en-US" altLang="ru-RU" sz="1400"/>
              <a:t>.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рейтинге</a:t>
            </a:r>
            <a:r>
              <a:rPr lang="en-US" altLang="ru-RU" sz="1400"/>
              <a:t> </a:t>
            </a:r>
            <a:r>
              <a:rPr lang="en-US" altLang="en-US" sz="1400"/>
              <a:t>сайта</a:t>
            </a:r>
            <a:r>
              <a:rPr lang="en-US" altLang="ru-RU" sz="1400"/>
              <a:t> DOBRO.RU </a:t>
            </a:r>
            <a:r>
              <a:rPr lang="en-US" altLang="en-US" sz="1400"/>
              <a:t>АНО</a:t>
            </a:r>
            <a:r>
              <a:rPr lang="en-US" altLang="ru-RU" sz="1400"/>
              <a:t> </a:t>
            </a:r>
            <a:r>
              <a:rPr lang="en-US" altLang="en-US" sz="1400"/>
              <a:t>СОН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С</a:t>
            </a:r>
            <a:r>
              <a:rPr lang="en-US" altLang="ru-RU" sz="1400"/>
              <a:t> </a:t>
            </a:r>
            <a:r>
              <a:rPr lang="en-US" altLang="en-US" sz="1400"/>
              <a:t>Любовью</a:t>
            </a:r>
            <a:r>
              <a:rPr lang="en-US" altLang="en-US" sz="1400"/>
              <a:t>»</a:t>
            </a:r>
            <a:r>
              <a:rPr lang="en-US" altLang="ru-RU" sz="1400"/>
              <a:t> </a:t>
            </a:r>
            <a:r>
              <a:rPr lang="en-US" altLang="en-US" sz="1400"/>
              <a:t>занимает</a:t>
            </a:r>
            <a:r>
              <a:rPr lang="en-US" altLang="ru-RU" sz="1400"/>
              <a:t> 15 </a:t>
            </a:r>
            <a:r>
              <a:rPr lang="en-US" altLang="en-US" sz="1400"/>
              <a:t>место</a:t>
            </a:r>
            <a:r>
              <a:rPr lang="en-US" altLang="ru-RU" sz="1400"/>
              <a:t> </a:t>
            </a:r>
            <a:r>
              <a:rPr lang="en-US" altLang="en-US" sz="1400"/>
              <a:t>из</a:t>
            </a:r>
            <a:r>
              <a:rPr lang="en-US" altLang="ru-RU" sz="1400"/>
              <a:t> 343 </a:t>
            </a:r>
            <a:r>
              <a:rPr lang="en-US" altLang="en-US" sz="1400"/>
              <a:t>организаций</a:t>
            </a:r>
            <a:r>
              <a:rPr lang="en-US" altLang="ru-RU" sz="1400"/>
              <a:t> </a:t>
            </a:r>
            <a:r>
              <a:rPr lang="en-US" altLang="en-US" sz="1400"/>
              <a:t>Ростовской</a:t>
            </a:r>
            <a:r>
              <a:rPr lang="en-US" altLang="ru-RU" sz="1400"/>
              <a:t> </a:t>
            </a:r>
            <a:r>
              <a:rPr lang="en-US" altLang="en-US" sz="1400"/>
              <a:t>области</a:t>
            </a:r>
            <a:r>
              <a:rPr lang="en-US" altLang="ru-RU" sz="1400"/>
              <a:t>.</a:t>
            </a:r>
            <a:endParaRPr lang="en-US" altLang="ru-RU" sz="1400"/>
          </a:p>
          <a:p>
            <a:pPr marL="0" indent="0" algn="just">
              <a:buNone/>
            </a:pPr>
            <a:r>
              <a:rPr lang="en-US" altLang="ru-RU" sz="1400"/>
              <a:t> </a:t>
            </a:r>
            <a:r>
              <a:rPr lang="ru-RU" altLang="en-US" sz="1400"/>
              <a:t>    </a:t>
            </a:r>
            <a:r>
              <a:rPr lang="en-US" altLang="en-US" sz="1400"/>
              <a:t>Мы</a:t>
            </a:r>
            <a:r>
              <a:rPr lang="en-US" altLang="ru-RU" sz="1400"/>
              <a:t> </a:t>
            </a:r>
            <a:r>
              <a:rPr lang="en-US" altLang="en-US" sz="1400"/>
              <a:t>верим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силу</a:t>
            </a:r>
            <a:r>
              <a:rPr lang="en-US" altLang="ru-RU" sz="1400"/>
              <a:t> </a:t>
            </a:r>
            <a:r>
              <a:rPr lang="en-US" altLang="en-US" sz="1400"/>
              <a:t>волонтерства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приглашаем</a:t>
            </a:r>
            <a:r>
              <a:rPr lang="en-US" altLang="ru-RU" sz="1400"/>
              <a:t> </a:t>
            </a:r>
            <a:r>
              <a:rPr lang="en-US" altLang="en-US" sz="1400"/>
              <a:t>вас</a:t>
            </a:r>
            <a:r>
              <a:rPr lang="en-US" altLang="ru-RU" sz="1400"/>
              <a:t> </a:t>
            </a:r>
            <a:r>
              <a:rPr lang="en-US" altLang="en-US" sz="1400"/>
              <a:t>стать</a:t>
            </a:r>
            <a:r>
              <a:rPr lang="en-US" altLang="ru-RU" sz="1400"/>
              <a:t> </a:t>
            </a:r>
            <a:r>
              <a:rPr lang="en-US" altLang="en-US" sz="1400"/>
              <a:t>официальным</a:t>
            </a:r>
            <a:r>
              <a:rPr lang="en-US" altLang="ru-RU" sz="1400"/>
              <a:t> </a:t>
            </a:r>
            <a:r>
              <a:rPr lang="en-US" altLang="en-US" sz="1400"/>
              <a:t>помощником</a:t>
            </a:r>
            <a:r>
              <a:rPr lang="en-US" altLang="ru-RU" sz="1400"/>
              <a:t> </a:t>
            </a:r>
            <a:r>
              <a:rPr lang="en-US" altLang="en-US" sz="1400"/>
              <a:t>нашей</a:t>
            </a:r>
            <a:r>
              <a:rPr lang="en-US" altLang="ru-RU" sz="1400"/>
              <a:t> </a:t>
            </a:r>
            <a:r>
              <a:rPr lang="en-US" altLang="en-US" sz="1400"/>
              <a:t>команды</a:t>
            </a:r>
            <a:r>
              <a:rPr lang="en-US" altLang="ru-RU" sz="1400"/>
              <a:t>, </a:t>
            </a:r>
            <a:r>
              <a:rPr lang="en-US" altLang="en-US" sz="1400"/>
              <a:t>зарегистрировавшись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платформе</a:t>
            </a:r>
            <a:r>
              <a:rPr lang="en-US" altLang="ru-RU" sz="1400"/>
              <a:t> </a:t>
            </a:r>
            <a:r>
              <a:rPr lang="en-US" altLang="en-US" sz="1400"/>
              <a:t>добрых</a:t>
            </a:r>
            <a:r>
              <a:rPr lang="en-US" altLang="ru-RU" sz="1400"/>
              <a:t> </a:t>
            </a:r>
            <a:r>
              <a:rPr lang="en-US" altLang="en-US" sz="1400"/>
              <a:t>дел</a:t>
            </a:r>
            <a:r>
              <a:rPr lang="en-US" altLang="ru-RU" sz="1400"/>
              <a:t>.</a:t>
            </a:r>
            <a:endParaRPr lang="en-US" altLang="ru-RU" sz="1400"/>
          </a:p>
          <a:p>
            <a:pPr marL="0" indent="0" algn="just">
              <a:buNone/>
            </a:pPr>
            <a:r>
              <a:rPr lang="ru-RU" altLang="en-US" sz="1400"/>
              <a:t>     </a:t>
            </a:r>
            <a:r>
              <a:rPr lang="en-US" altLang="en-US" sz="1400"/>
              <a:t>Присоединившись</a:t>
            </a:r>
            <a:r>
              <a:rPr lang="en-US" altLang="ru-RU" sz="1400"/>
              <a:t> </a:t>
            </a:r>
            <a:r>
              <a:rPr lang="en-US" altLang="en-US" sz="1400"/>
              <a:t>к</a:t>
            </a:r>
            <a:r>
              <a:rPr lang="en-US" altLang="ru-RU" sz="1400"/>
              <a:t> </a:t>
            </a:r>
            <a:r>
              <a:rPr lang="ru-RU" altLang="en-US" sz="1400"/>
              <a:t>Д</a:t>
            </a:r>
            <a:r>
              <a:rPr lang="en-US" altLang="en-US" sz="1400"/>
              <a:t>обро</a:t>
            </a:r>
            <a:r>
              <a:rPr lang="en-US" altLang="ru-RU" sz="1400"/>
              <a:t>.</a:t>
            </a:r>
            <a:r>
              <a:rPr lang="en-US" altLang="en-US" sz="1400"/>
              <a:t>ру</a:t>
            </a:r>
            <a:r>
              <a:rPr lang="en-US" altLang="ru-RU" sz="1400"/>
              <a:t>, </a:t>
            </a:r>
            <a:r>
              <a:rPr lang="en-US" altLang="en-US" sz="1400"/>
              <a:t>вы</a:t>
            </a:r>
            <a:r>
              <a:rPr lang="en-US" altLang="ru-RU" sz="1400"/>
              <a:t> </a:t>
            </a:r>
            <a:r>
              <a:rPr lang="en-US" altLang="en-US" sz="1400"/>
              <a:t>получите</a:t>
            </a:r>
            <a:r>
              <a:rPr lang="en-US" altLang="ru-RU" sz="1400"/>
              <a:t> </a:t>
            </a:r>
            <a:r>
              <a:rPr lang="en-US" altLang="en-US" sz="1400"/>
              <a:t>возможность</a:t>
            </a:r>
            <a:r>
              <a:rPr lang="en-US" altLang="ru-RU" sz="1400"/>
              <a:t> </a:t>
            </a:r>
            <a:r>
              <a:rPr lang="en-US" altLang="en-US" sz="1400"/>
              <a:t>вносить</a:t>
            </a:r>
            <a:r>
              <a:rPr lang="en-US" altLang="ru-RU" sz="1400"/>
              <a:t> </a:t>
            </a:r>
            <a:r>
              <a:rPr lang="en-US" altLang="en-US" sz="1400"/>
              <a:t>реальную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значимую</a:t>
            </a:r>
            <a:r>
              <a:rPr lang="en-US" altLang="ru-RU" sz="1400"/>
              <a:t> </a:t>
            </a:r>
            <a:r>
              <a:rPr lang="en-US" altLang="en-US" sz="1400"/>
              <a:t>пользу</a:t>
            </a:r>
            <a:r>
              <a:rPr lang="en-US" altLang="ru-RU" sz="1400"/>
              <a:t> </a:t>
            </a:r>
            <a:r>
              <a:rPr lang="en-US" altLang="en-US" sz="1400"/>
              <a:t>не</a:t>
            </a:r>
            <a:r>
              <a:rPr lang="en-US" altLang="ru-RU" sz="1400"/>
              <a:t> </a:t>
            </a:r>
            <a:r>
              <a:rPr lang="en-US" altLang="en-US" sz="1400"/>
              <a:t>только</a:t>
            </a:r>
            <a:r>
              <a:rPr lang="en-US" altLang="ru-RU" sz="1400"/>
              <a:t> </a:t>
            </a:r>
            <a:r>
              <a:rPr lang="en-US" altLang="en-US" sz="1400"/>
              <a:t>наше</a:t>
            </a:r>
            <a:r>
              <a:rPr lang="ru-RU" altLang="en-US" sz="1400"/>
              <a:t>й организации</a:t>
            </a:r>
            <a:r>
              <a:rPr lang="en-US" altLang="ru-RU" sz="1400"/>
              <a:t>, </a:t>
            </a:r>
            <a:r>
              <a:rPr lang="en-US" altLang="en-US" sz="1400"/>
              <a:t>но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ru-RU" altLang="en-US" sz="1400"/>
              <a:t>дарить добро нуждающимся.</a:t>
            </a:r>
            <a:r>
              <a:rPr lang="en-US" altLang="ru-RU" sz="1400"/>
              <a:t>  </a:t>
            </a:r>
            <a:r>
              <a:rPr lang="en-US" altLang="en-US" sz="1400"/>
              <a:t>За</a:t>
            </a:r>
            <a:r>
              <a:rPr lang="en-US" altLang="ru-RU" sz="1400"/>
              <a:t> </a:t>
            </a:r>
            <a:r>
              <a:rPr lang="en-US" altLang="en-US" sz="1400"/>
              <a:t>каждое</a:t>
            </a:r>
            <a:r>
              <a:rPr lang="en-US" altLang="ru-RU" sz="1400"/>
              <a:t> </a:t>
            </a:r>
            <a:r>
              <a:rPr lang="en-US" altLang="en-US" sz="1400"/>
              <a:t>мероприятие</a:t>
            </a:r>
            <a:r>
              <a:rPr lang="en-US" altLang="ru-RU" sz="1400"/>
              <a:t> </a:t>
            </a:r>
            <a:r>
              <a:rPr lang="en-US" altLang="en-US" sz="1400"/>
              <a:t>будут</a:t>
            </a:r>
            <a:r>
              <a:rPr lang="en-US" altLang="ru-RU" sz="1400"/>
              <a:t> </a:t>
            </a:r>
            <a:r>
              <a:rPr lang="en-US" altLang="en-US" sz="1400"/>
              <a:t>начисляться</a:t>
            </a:r>
            <a:r>
              <a:rPr lang="ru-RU" altLang="en-US" sz="1400"/>
              <a:t> верифицированные</a:t>
            </a:r>
            <a:r>
              <a:rPr lang="en-US" altLang="ru-RU" sz="1400"/>
              <a:t> </a:t>
            </a:r>
            <a:r>
              <a:rPr lang="en-US" altLang="en-US" sz="1400"/>
              <a:t>волонтерские</a:t>
            </a:r>
            <a:r>
              <a:rPr lang="en-US" altLang="ru-RU" sz="1400"/>
              <a:t> </a:t>
            </a:r>
            <a:r>
              <a:rPr lang="en-US" altLang="en-US" sz="1400"/>
              <a:t>часы</a:t>
            </a:r>
            <a:r>
              <a:rPr lang="en-US" altLang="ru-RU" sz="1400"/>
              <a:t>.</a:t>
            </a:r>
            <a:endParaRPr lang="en-US" altLang="ru-RU" sz="1400"/>
          </a:p>
          <a:p>
            <a:pPr marL="0" indent="0" algn="just">
              <a:buNone/>
            </a:pPr>
            <a:r>
              <a:rPr lang="ru-RU" altLang="en-US" sz="1400"/>
              <a:t>    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нашей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en-US" altLang="ru-RU" sz="1400"/>
              <a:t> </a:t>
            </a:r>
            <a:r>
              <a:rPr lang="en-US" altLang="en-US" sz="1400"/>
              <a:t>мы</a:t>
            </a:r>
            <a:r>
              <a:rPr lang="en-US" altLang="ru-RU" sz="1400"/>
              <a:t> </a:t>
            </a:r>
            <a:r>
              <a:rPr lang="en-US" altLang="en-US" sz="1400"/>
              <a:t>проводим</a:t>
            </a:r>
            <a:r>
              <a:rPr lang="en-US" altLang="ru-RU" sz="1400"/>
              <a:t> </a:t>
            </a:r>
            <a:r>
              <a:rPr lang="en-US" altLang="en-US" sz="1400"/>
              <a:t>множество</a:t>
            </a:r>
            <a:r>
              <a:rPr lang="en-US" altLang="ru-RU" sz="1400"/>
              <a:t> </a:t>
            </a:r>
            <a:r>
              <a:rPr lang="en-US" altLang="en-US" sz="1400"/>
              <a:t>различных</a:t>
            </a:r>
            <a:r>
              <a:rPr lang="en-US" altLang="ru-RU" sz="1400"/>
              <a:t> </a:t>
            </a:r>
            <a:r>
              <a:rPr lang="ru-RU" altLang="en-US" sz="1400"/>
              <a:t>тематических </a:t>
            </a:r>
            <a:r>
              <a:rPr lang="en-US" altLang="en-US" sz="1400"/>
              <a:t>мероприятий</a:t>
            </a:r>
            <a:r>
              <a:rPr lang="en-US" altLang="ru-RU" sz="1400"/>
              <a:t>, </a:t>
            </a:r>
            <a:r>
              <a:rPr lang="en-US" altLang="en-US" sz="1400"/>
              <a:t>включающих</a:t>
            </a:r>
            <a:r>
              <a:rPr lang="en-US" altLang="ru-RU" sz="1400"/>
              <a:t> </a:t>
            </a:r>
            <a:r>
              <a:rPr lang="en-US" altLang="en-US" sz="1400"/>
              <a:t>проведение</a:t>
            </a:r>
            <a:r>
              <a:rPr lang="en-US" altLang="ru-RU" sz="1400"/>
              <a:t> </a:t>
            </a:r>
            <a:r>
              <a:rPr lang="en-US" altLang="en-US" sz="1400"/>
              <a:t>творческих</a:t>
            </a:r>
            <a:r>
              <a:rPr lang="en-US" altLang="ru-RU" sz="1400"/>
              <a:t> </a:t>
            </a:r>
            <a:r>
              <a:rPr lang="en-US" altLang="en-US" sz="1400"/>
              <a:t>мастер</a:t>
            </a:r>
            <a:r>
              <a:rPr lang="en-US" altLang="ru-RU" sz="1400"/>
              <a:t>-</a:t>
            </a:r>
            <a:r>
              <a:rPr lang="en-US" altLang="en-US" sz="1400"/>
              <a:t>классов</a:t>
            </a:r>
            <a:r>
              <a:rPr lang="en-US" altLang="ru-RU" sz="1400"/>
              <a:t>, </a:t>
            </a:r>
            <a:r>
              <a:rPr lang="ru-RU" altLang="en-US" sz="1400"/>
              <a:t>чаепитие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многое</a:t>
            </a:r>
            <a:r>
              <a:rPr lang="en-US" altLang="ru-RU" sz="1400"/>
              <a:t> </a:t>
            </a:r>
            <a:r>
              <a:rPr lang="en-US" altLang="en-US" sz="1400"/>
              <a:t>другое</a:t>
            </a:r>
            <a:r>
              <a:rPr lang="en-US" altLang="ru-RU" sz="1400"/>
              <a:t>. </a:t>
            </a:r>
            <a:r>
              <a:rPr lang="en-US" altLang="en-US" sz="1400"/>
              <a:t>Ваше</a:t>
            </a:r>
            <a:r>
              <a:rPr lang="en-US" altLang="ru-RU" sz="1400"/>
              <a:t> </a:t>
            </a:r>
            <a:r>
              <a:rPr lang="en-US" altLang="en-US" sz="1400"/>
              <a:t>добровольное</a:t>
            </a:r>
            <a:r>
              <a:rPr lang="en-US" altLang="ru-RU" sz="1400"/>
              <a:t> </a:t>
            </a:r>
            <a:r>
              <a:rPr lang="en-US" altLang="en-US" sz="1400"/>
              <a:t>участие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добрых</a:t>
            </a:r>
            <a:r>
              <a:rPr lang="en-US" altLang="ru-RU" sz="1400"/>
              <a:t> </a:t>
            </a:r>
            <a:r>
              <a:rPr lang="en-US" altLang="en-US" sz="1400"/>
              <a:t>делах</a:t>
            </a:r>
            <a:r>
              <a:rPr lang="en-US" altLang="ru-RU" sz="1400"/>
              <a:t> </a:t>
            </a:r>
            <a:r>
              <a:rPr lang="ru-RU" altLang="en-US" sz="1400"/>
              <a:t>организации</a:t>
            </a:r>
            <a:r>
              <a:rPr lang="en-US" altLang="ru-RU" sz="1400"/>
              <a:t> </a:t>
            </a:r>
            <a:r>
              <a:rPr lang="en-US" altLang="en-US" sz="1400"/>
              <a:t>поможет</a:t>
            </a:r>
            <a:r>
              <a:rPr lang="en-US" altLang="ru-RU" sz="1400"/>
              <a:t> </a:t>
            </a:r>
            <a:r>
              <a:rPr lang="en-US" altLang="en-US" sz="1400"/>
              <a:t>нам</a:t>
            </a:r>
            <a:r>
              <a:rPr lang="en-US" altLang="ru-RU" sz="1400"/>
              <a:t> </a:t>
            </a:r>
            <a:r>
              <a:rPr lang="en-US" altLang="en-US" sz="1400"/>
              <a:t>значительно</a:t>
            </a:r>
            <a:r>
              <a:rPr lang="en-US" altLang="ru-RU" sz="1400"/>
              <a:t> </a:t>
            </a:r>
            <a:r>
              <a:rPr lang="en-US" altLang="en-US" sz="1400"/>
              <a:t>расширить</a:t>
            </a:r>
            <a:r>
              <a:rPr lang="en-US" altLang="ru-RU" sz="1400"/>
              <a:t> </a:t>
            </a:r>
            <a:r>
              <a:rPr lang="en-US" altLang="en-US" sz="1400"/>
              <a:t>нашу</a:t>
            </a:r>
            <a:r>
              <a:rPr lang="en-US" altLang="ru-RU" sz="1400"/>
              <a:t> </a:t>
            </a:r>
            <a:r>
              <a:rPr lang="en-US" altLang="en-US" sz="1400"/>
              <a:t>деятельность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добиться</a:t>
            </a:r>
            <a:r>
              <a:rPr lang="en-US" altLang="ru-RU" sz="1400"/>
              <a:t> </a:t>
            </a:r>
            <a:r>
              <a:rPr lang="en-US" altLang="en-US" sz="1400"/>
              <a:t>еще</a:t>
            </a:r>
            <a:r>
              <a:rPr lang="en-US" altLang="ru-RU" sz="1400"/>
              <a:t> </a:t>
            </a:r>
            <a:r>
              <a:rPr lang="en-US" altLang="en-US" sz="1400"/>
              <a:t>больших</a:t>
            </a:r>
            <a:r>
              <a:rPr lang="en-US" altLang="ru-RU" sz="1400"/>
              <a:t> </a:t>
            </a:r>
            <a:r>
              <a:rPr lang="en-US" altLang="en-US" sz="1400"/>
              <a:t>результатов</a:t>
            </a:r>
            <a:r>
              <a:rPr lang="en-US" altLang="ru-RU" sz="1400"/>
              <a:t>.</a:t>
            </a:r>
            <a:endParaRPr lang="en-US" altLang="ru-RU" sz="1400"/>
          </a:p>
          <a:p>
            <a:pPr marL="0" indent="0" algn="just">
              <a:buNone/>
            </a:pPr>
            <a:r>
              <a:rPr lang="en-US" sz="1400" spc="-1" dirty="0" err="1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Все</a:t>
            </a:r>
            <a:r>
              <a:rPr lang="en-US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сотрудники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организации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являются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волонтерами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и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имеют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>
                <a:solidFill>
                  <a:schemeClr val="bg1"/>
                </a:solidFill>
                <a:latin typeface="Calibri Light" panose="020F0302020204030204"/>
                <a:sym typeface="+mn-ea"/>
              </a:rPr>
              <a:t>волонтерские</a:t>
            </a:r>
            <a:r>
              <a:rPr lang="en-US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1400" spc="-1" dirty="0" err="1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книжки</a:t>
            </a:r>
            <a:r>
              <a:rPr lang="en-US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.</a:t>
            </a:r>
            <a:b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</a:b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В рейтингеАНО СОН «С Любовью» занимает </a:t>
            </a:r>
            <a:r>
              <a:rPr lang="ru-RU" sz="1400" spc="-1" dirty="0">
                <a:solidFill>
                  <a:schemeClr val="bg1"/>
                </a:solidFill>
                <a:latin typeface="Calibri Light" panose="020F0302020204030204"/>
                <a:sym typeface="+mn-ea"/>
              </a:rPr>
              <a:t>15 место из 343 организаций </a:t>
            </a: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Ростовской области.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400" spc="-1" dirty="0" smtClean="0">
                <a:solidFill>
                  <a:schemeClr val="bg1"/>
                </a:solidFill>
                <a:latin typeface="Calibri Light" panose="020F0302020204030204"/>
                <a:sym typeface="+mn-ea"/>
              </a:rPr>
              <a:t> </a:t>
            </a:r>
            <a:endParaRPr lang="en-US" altLang="ru-RU" sz="1400"/>
          </a:p>
        </p:txBody>
      </p:sp>
      <p:pic>
        <p:nvPicPr>
          <p:cNvPr id="15" name="Изображение 14" descr="WhatsApp Image 2024-11-24 at 15.06.40 (1)"/>
          <p:cNvPicPr/>
          <p:nvPr/>
        </p:nvPicPr>
        <p:blipFill>
          <a:blip r:embed="rId1"/>
          <a:stretch>
            <a:fillRect/>
          </a:stretch>
        </p:blipFill>
        <p:spPr>
          <a:xfrm>
            <a:off x="2748915" y="4509135"/>
            <a:ext cx="3903980" cy="173926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Наши реквизиты и контакты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5981700"/>
            <a:ext cx="300355" cy="144780"/>
          </a:xfrm>
        </p:spPr>
        <p:txBody>
          <a:bodyPr/>
          <a:p>
            <a:pPr marL="0" indent="0">
              <a:buNone/>
            </a:pPr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87070" y="836930"/>
            <a:ext cx="8214360" cy="5289550"/>
          </a:xfrm>
        </p:spPr>
        <p:txBody>
          <a:bodyPr/>
          <a:p>
            <a:pPr marL="0" indent="0" algn="ctr">
              <a:buNone/>
            </a:pPr>
            <a:r>
              <a:rPr lang="en-US" altLang="en-US" sz="1400"/>
              <a:t>Официальное</a:t>
            </a:r>
            <a:r>
              <a:rPr lang="en-US" altLang="ru-RU" sz="1400"/>
              <a:t> </a:t>
            </a:r>
            <a:r>
              <a:rPr lang="en-US" altLang="en-US" sz="1400"/>
              <a:t>наименование</a:t>
            </a:r>
            <a:r>
              <a:rPr lang="ru-RU" altLang="en-US" sz="1400"/>
              <a:t> </a:t>
            </a:r>
            <a:r>
              <a:rPr lang="en-US" altLang="en-US" sz="1400"/>
              <a:t>АНО</a:t>
            </a:r>
            <a:r>
              <a:rPr lang="en-US" altLang="ru-RU" sz="1400"/>
              <a:t> </a:t>
            </a:r>
            <a:r>
              <a:rPr lang="en-US" altLang="en-US" sz="1400"/>
              <a:t>СОН</a:t>
            </a:r>
            <a:r>
              <a:rPr lang="en-US" altLang="ru-RU" sz="1400"/>
              <a:t> "</a:t>
            </a:r>
            <a:r>
              <a:rPr lang="en-US" altLang="en-US" sz="1400"/>
              <a:t>С</a:t>
            </a:r>
            <a:r>
              <a:rPr lang="en-US" altLang="ru-RU" sz="1400"/>
              <a:t> </a:t>
            </a:r>
            <a:r>
              <a:rPr lang="en-US" altLang="en-US" sz="1400"/>
              <a:t>Любовью</a:t>
            </a:r>
            <a:r>
              <a:rPr lang="en-US" altLang="ru-RU" sz="1400"/>
              <a:t>"</a:t>
            </a:r>
            <a:endParaRPr lang="en-US" altLang="ru-RU" sz="1400"/>
          </a:p>
          <a:p>
            <a:pPr marL="0" indent="0" algn="ctr">
              <a:buNone/>
            </a:pP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ИНН</a:t>
            </a:r>
            <a:r>
              <a:rPr lang="ru-RU" altLang="en-US" sz="1400"/>
              <a:t>/</a:t>
            </a:r>
            <a:r>
              <a:rPr lang="en-US" altLang="en-US" sz="1400">
                <a:sym typeface="+mn-ea"/>
              </a:rPr>
              <a:t>КПП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ru-RU" altLang="en-US" sz="1400"/>
              <a:t> </a:t>
            </a:r>
            <a:r>
              <a:rPr lang="en-US" altLang="ru-RU" sz="1400"/>
              <a:t>6151020730</a:t>
            </a:r>
            <a:r>
              <a:rPr lang="ru-RU" altLang="en-US" sz="1400"/>
              <a:t>/</a:t>
            </a:r>
            <a:r>
              <a:rPr lang="en-US" altLang="ru-RU" sz="1400">
                <a:sym typeface="+mn-ea"/>
              </a:rPr>
              <a:t>615101001</a:t>
            </a:r>
            <a:endParaRPr lang="en-US" altLang="ru-RU" sz="1400"/>
          </a:p>
          <a:p>
            <a:pPr marL="0" indent="0" algn="ctr">
              <a:buNone/>
            </a:pPr>
            <a:r>
              <a:rPr lang="en-US" altLang="en-US" sz="1400"/>
              <a:t>ОГРН</a:t>
            </a:r>
            <a:r>
              <a:rPr lang="en-US" altLang="ru-RU" sz="1400"/>
              <a:t> </a:t>
            </a:r>
            <a:r>
              <a:rPr lang="en-US" altLang="en-US" sz="1400"/>
              <a:t>организации</a:t>
            </a:r>
            <a:r>
              <a:rPr lang="ru-RU" altLang="en-US" sz="1400"/>
              <a:t> </a:t>
            </a:r>
            <a:r>
              <a:rPr lang="en-US" altLang="ru-RU" sz="1400"/>
              <a:t>1206100022809</a:t>
            </a:r>
            <a:endParaRPr lang="en-US" altLang="ru-RU" sz="1400"/>
          </a:p>
          <a:p>
            <a:pPr marL="0" indent="0" algn="ctr">
              <a:buNone/>
            </a:pP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Юридический</a:t>
            </a:r>
            <a:r>
              <a:rPr lang="en-US" altLang="ru-RU" sz="1400"/>
              <a:t> </a:t>
            </a:r>
            <a:r>
              <a:rPr lang="en-US" altLang="en-US" sz="1400"/>
              <a:t>адрес</a:t>
            </a:r>
            <a:endParaRPr lang="en-US" altLang="en-US" sz="1400"/>
          </a:p>
          <a:p>
            <a:pPr marL="0" indent="0" algn="ctr">
              <a:buNone/>
            </a:pPr>
            <a:r>
              <a:rPr lang="en-US" altLang="ru-RU" sz="1400"/>
              <a:t>346900, </a:t>
            </a:r>
            <a:r>
              <a:rPr lang="en-US" altLang="en-US" sz="1400"/>
              <a:t>Ростовская</a:t>
            </a:r>
            <a:r>
              <a:rPr lang="ru-RU" altLang="en-US" sz="1400"/>
              <a:t> </a:t>
            </a:r>
            <a:r>
              <a:rPr lang="en-US" altLang="en-US" sz="1400"/>
              <a:t>область</a:t>
            </a:r>
            <a:r>
              <a:rPr lang="en-US" altLang="ru-RU" sz="1400"/>
              <a:t>, </a:t>
            </a:r>
            <a:r>
              <a:rPr lang="en-US" altLang="en-US" sz="1400"/>
              <a:t>город</a:t>
            </a:r>
            <a:r>
              <a:rPr lang="en-US" altLang="ru-RU" sz="1400"/>
              <a:t> </a:t>
            </a:r>
            <a:r>
              <a:rPr lang="en-US" altLang="en-US" sz="1400"/>
              <a:t>Новошахтинск</a:t>
            </a:r>
            <a:r>
              <a:rPr lang="en-US" altLang="ru-RU" sz="1400"/>
              <a:t>, </a:t>
            </a:r>
            <a:r>
              <a:rPr lang="en-US" altLang="en-US" sz="1400"/>
              <a:t>улица</a:t>
            </a:r>
            <a:r>
              <a:rPr lang="en-US" altLang="ru-RU" sz="1400"/>
              <a:t> </a:t>
            </a:r>
            <a:r>
              <a:rPr lang="en-US" altLang="en-US" sz="1400"/>
              <a:t>Зорге</a:t>
            </a:r>
            <a:r>
              <a:rPr lang="en-US" altLang="ru-RU" sz="1400"/>
              <a:t>, </a:t>
            </a:r>
            <a:r>
              <a:rPr lang="en-US" altLang="en-US" sz="1400"/>
              <a:t>дом</a:t>
            </a:r>
            <a:r>
              <a:rPr lang="en-US" altLang="ru-RU" sz="1400"/>
              <a:t> 48, </a:t>
            </a:r>
            <a:r>
              <a:rPr lang="en-US" altLang="en-US" sz="1400"/>
              <a:t>помещение</a:t>
            </a:r>
            <a:r>
              <a:rPr lang="en-US" altLang="ru-RU" sz="1400"/>
              <a:t> 9</a:t>
            </a:r>
            <a:r>
              <a:rPr lang="ru-RU" altLang="en-US" sz="1400"/>
              <a:t>.</a:t>
            </a:r>
            <a:endParaRPr lang="en-US" altLang="ru-RU" sz="1400"/>
          </a:p>
          <a:p>
            <a:pPr marL="0" indent="0" algn="ctr">
              <a:buNone/>
            </a:pP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Название</a:t>
            </a:r>
            <a:r>
              <a:rPr lang="en-US" altLang="ru-RU" sz="1400"/>
              <a:t> </a:t>
            </a:r>
            <a:r>
              <a:rPr lang="en-US" altLang="en-US" sz="1400"/>
              <a:t>банка</a:t>
            </a:r>
            <a:r>
              <a:rPr lang="ru-RU" altLang="en-US" sz="1400"/>
              <a:t>: </a:t>
            </a:r>
            <a:r>
              <a:rPr lang="en-US" altLang="en-US" sz="1400"/>
              <a:t>ЮГО</a:t>
            </a:r>
            <a:r>
              <a:rPr lang="en-US" altLang="ru-RU" sz="1400"/>
              <a:t>-</a:t>
            </a:r>
            <a:r>
              <a:rPr lang="en-US" altLang="en-US" sz="1400"/>
              <a:t>ЗАПАДНЫЙ</a:t>
            </a:r>
            <a:r>
              <a:rPr lang="en-US" altLang="ru-RU" sz="1400"/>
              <a:t> </a:t>
            </a:r>
            <a:r>
              <a:rPr lang="en-US" altLang="en-US" sz="1400"/>
              <a:t>БАНК</a:t>
            </a:r>
            <a:r>
              <a:rPr lang="en-US" altLang="ru-RU" sz="1400"/>
              <a:t> </a:t>
            </a:r>
            <a:r>
              <a:rPr lang="en-US" altLang="en-US" sz="1400"/>
              <a:t>ПАО</a:t>
            </a:r>
            <a:r>
              <a:rPr lang="ru-RU" altLang="en-US" sz="1400"/>
              <a:t> </a:t>
            </a:r>
            <a:r>
              <a:rPr lang="en-US" altLang="en-US" sz="1400"/>
              <a:t>СБЕРБАНК</a:t>
            </a: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БИК</a:t>
            </a:r>
            <a:r>
              <a:rPr lang="en-US" altLang="ru-RU" sz="1400"/>
              <a:t> </a:t>
            </a:r>
            <a:r>
              <a:rPr lang="en-US" altLang="en-US" sz="1400"/>
              <a:t>банка</a:t>
            </a:r>
            <a:r>
              <a:rPr lang="ru-RU" altLang="en-US" sz="1400"/>
              <a:t> </a:t>
            </a:r>
            <a:r>
              <a:rPr lang="en-US" altLang="ru-RU" sz="1400"/>
              <a:t>046015602</a:t>
            </a:r>
            <a:endParaRPr lang="en-US" altLang="ru-RU" sz="1400"/>
          </a:p>
          <a:p>
            <a:pPr marL="0" indent="0" algn="ctr">
              <a:buNone/>
            </a:pPr>
            <a:r>
              <a:rPr lang="en-US" altLang="en-US" sz="1400"/>
              <a:t>Расчетный</a:t>
            </a:r>
            <a:r>
              <a:rPr lang="en-US" altLang="ru-RU" sz="1400"/>
              <a:t> </a:t>
            </a:r>
            <a:r>
              <a:rPr lang="en-US" altLang="en-US" sz="1400"/>
              <a:t>счет</a:t>
            </a:r>
            <a:r>
              <a:rPr lang="ru-RU" altLang="en-US" sz="1400"/>
              <a:t> </a:t>
            </a:r>
            <a:r>
              <a:rPr lang="en-US" altLang="ru-RU" sz="1400"/>
              <a:t>40703810952090002712</a:t>
            </a:r>
            <a:endParaRPr lang="en-US" altLang="ru-RU" sz="1400"/>
          </a:p>
          <a:p>
            <a:pPr marL="0" indent="0" algn="ctr">
              <a:buNone/>
            </a:pPr>
            <a:r>
              <a:rPr lang="en-US" altLang="en-US" sz="1400"/>
              <a:t>Корреспондентский</a:t>
            </a:r>
            <a:r>
              <a:rPr lang="en-US" altLang="ru-RU" sz="1400"/>
              <a:t> </a:t>
            </a:r>
            <a:r>
              <a:rPr lang="en-US" altLang="en-US" sz="1400"/>
              <a:t>счет</a:t>
            </a:r>
            <a:r>
              <a:rPr lang="ru-RU" altLang="en-US" sz="1400"/>
              <a:t> </a:t>
            </a:r>
            <a:r>
              <a:rPr lang="en-US" altLang="ru-RU" sz="1400"/>
              <a:t>30101810600000000602</a:t>
            </a:r>
            <a:endParaRPr lang="en-US" altLang="ru-RU" sz="1400"/>
          </a:p>
          <a:p>
            <a:pPr marL="0" indent="0" algn="ctr">
              <a:buNone/>
            </a:pPr>
            <a:r>
              <a:rPr lang="en-US" altLang="en-US" sz="1400"/>
              <a:t>Телефон</a:t>
            </a:r>
            <a:r>
              <a:rPr lang="ru-RU" altLang="en-US" sz="1400"/>
              <a:t> </a:t>
            </a:r>
            <a:r>
              <a:rPr lang="en-US" altLang="ru-RU" sz="1400"/>
              <a:t>+7 (960) 444-12-89</a:t>
            </a:r>
            <a:endParaRPr lang="en-US" altLang="ru-RU" sz="1400"/>
          </a:p>
          <a:p>
            <a:pPr marL="0" indent="0" algn="ctr">
              <a:buNone/>
            </a:pP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Электронная</a:t>
            </a:r>
            <a:r>
              <a:rPr lang="en-US" altLang="ru-RU" sz="1400"/>
              <a:t> </a:t>
            </a:r>
            <a:r>
              <a:rPr lang="en-US" altLang="en-US" sz="1400"/>
              <a:t>почта</a:t>
            </a:r>
            <a:r>
              <a:rPr lang="ru-RU" altLang="en-US" sz="1400"/>
              <a:t> </a:t>
            </a:r>
            <a:r>
              <a:rPr lang="en-US" altLang="ru-RU" sz="1400"/>
              <a:t>1-20-ano_son@mail.ru</a:t>
            </a:r>
            <a:endParaRPr lang="en-US" altLang="ru-RU" sz="1400"/>
          </a:p>
          <a:p>
            <a:pPr marL="0" indent="0" algn="ctr">
              <a:buNone/>
            </a:pPr>
            <a:endParaRPr lang="en-US" altLang="en-US" sz="1400"/>
          </a:p>
          <a:p>
            <a:pPr marL="0" indent="0" algn="ctr">
              <a:buNone/>
            </a:pPr>
            <a:r>
              <a:rPr lang="en-US" altLang="en-US" sz="1400"/>
              <a:t>Официальный</a:t>
            </a:r>
            <a:r>
              <a:rPr lang="en-US" altLang="ru-RU" sz="1400"/>
              <a:t> </a:t>
            </a:r>
            <a:r>
              <a:rPr lang="en-US" altLang="en-US" sz="1400"/>
              <a:t>сайт</a:t>
            </a:r>
            <a:r>
              <a:rPr lang="ru-RU" altLang="en-US" sz="1400"/>
              <a:t> </a:t>
            </a:r>
            <a:r>
              <a:rPr lang="en-US" altLang="ru-RU" sz="1400"/>
              <a:t>https://son-slyubovyu.ru</a:t>
            </a:r>
            <a:endParaRPr lang="en-US" altLang="ru-RU" sz="1400"/>
          </a:p>
          <a:p>
            <a:pPr marL="0" indent="0" algn="ctr">
              <a:buNone/>
            </a:pPr>
            <a:endParaRPr lang="ru-RU" altLang="en-US" sz="1400"/>
          </a:p>
          <a:p>
            <a:pPr marL="0" indent="0" algn="ctr">
              <a:buNone/>
            </a:pPr>
            <a:r>
              <a:rPr lang="ru-RU" altLang="en-US" sz="1400"/>
              <a:t>Соц. сети:</a:t>
            </a:r>
            <a:endParaRPr lang="ru-RU" altLang="en-US" sz="1400"/>
          </a:p>
          <a:p>
            <a:pPr marL="0" indent="0" algn="ctr">
              <a:buNone/>
            </a:pPr>
            <a:r>
              <a:rPr lang="en-US" altLang="ru-RU" sz="1400"/>
              <a:t>https://ok.ru/profile/567958612218</a:t>
            </a:r>
            <a:endParaRPr lang="en-US" altLang="ru-RU" sz="1400"/>
          </a:p>
          <a:p>
            <a:pPr marL="0" indent="0" algn="ctr">
              <a:buNone/>
            </a:pPr>
            <a:r>
              <a:rPr lang="en-US" altLang="ru-RU" sz="1400"/>
              <a:t>https://vk.com/id52445297</a:t>
            </a:r>
            <a:endParaRPr lang="en-US" altLang="ru-RU" sz="140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75995" y="75349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03505" y="274955"/>
            <a:ext cx="8126095" cy="960755"/>
          </a:xfrm>
        </p:spPr>
        <p:txBody>
          <a:bodyPr/>
          <a:p>
            <a:pPr algn="ctr"/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Оглавление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82600" y="1355725"/>
            <a:ext cx="4156075" cy="3073400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Autofit/>
          </a:bodyPr>
          <a:p>
            <a:pPr defTabSz="266700"/>
            <a:endParaRPr lang="en-US" altLang="en-US" sz="1400">
              <a:latin typeface="Times New Roman" panose="02020603050405020304"/>
              <a:ea typeface="SimSun" panose="02010600030101010101" pitchFamily="2" charset="-122"/>
            </a:endParaRPr>
          </a:p>
          <a:p>
            <a:pPr defTabSz="266700"/>
            <a:endParaRPr lang="en-US" altLang="en-US" sz="1400">
              <a:latin typeface="Times New Roman" panose="02020603050405020304"/>
              <a:ea typeface="SimSun" panose="02010600030101010101" pitchFamily="2" charset="-122"/>
            </a:endParaRPr>
          </a:p>
          <a:p>
            <a:pPr defTabSz="266700"/>
            <a:r>
              <a:rPr lang="en-US" altLang="ru-RU" sz="1400">
                <a:latin typeface="Times New Roman" panose="02020603050405020304"/>
                <a:ea typeface="SimSun" panose="02010600030101010101" pitchFamily="2" charset="-122"/>
              </a:rPr>
              <a:t>          </a:t>
            </a:r>
            <a:endParaRPr sz="1400">
              <a:latin typeface="Times New Roman" panose="02020603050405020304"/>
              <a:ea typeface="SimSun" panose="02010600030101010101" pitchFamily="2" charset="-122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736465" y="1355725"/>
            <a:ext cx="4276725" cy="481584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noAutofit/>
          </a:bodyPr>
          <a:p>
            <a:r>
              <a:rPr lang="en-US" altLang="ru-RU" sz="1400">
                <a:latin typeface="Constantia" panose="02030602050306030303" charset="0"/>
                <a:cs typeface="Constantia" panose="02030602050306030303" charset="0"/>
              </a:rPr>
              <a:t> </a:t>
            </a:r>
            <a:endParaRPr lang="ru-RU" altLang="en-US"/>
          </a:p>
        </p:txBody>
      </p:sp>
      <p:graphicFrame>
        <p:nvGraphicFramePr>
          <p:cNvPr id="2" name="Таблица 1"/>
          <p:cNvGraphicFramePr/>
          <p:nvPr>
            <p:custDataLst>
              <p:tags r:id="rId1"/>
            </p:custDataLst>
          </p:nvPr>
        </p:nvGraphicFramePr>
        <p:xfrm>
          <a:off x="-17145" y="1416685"/>
          <a:ext cx="9160510" cy="5444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0255"/>
                <a:gridCol w="4580255"/>
              </a:tblGrid>
              <a:tr h="365760">
                <a:tc>
                  <a:txBody>
                    <a:bodyPr/>
                    <a:p>
                      <a:pPr algn="l" defTabSz="266700"/>
                      <a:r>
                        <a:rPr lang="en-US" altLang="en-US" sz="1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Обращение</a:t>
                      </a:r>
                      <a:r>
                        <a:rPr lang="en-US" altLang="ru-RU" sz="1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организации</a:t>
                      </a:r>
                      <a:r>
                        <a:rPr lang="ru-RU" altLang="en-US" sz="1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  </a:t>
                      </a:r>
                      <a:endParaRPr lang="ru-RU" altLang="en-US" sz="18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 defTabSz="266700">
                        <a:buNone/>
                      </a:pPr>
                      <a:r>
                        <a:rPr lang="ru-RU" altLang="en-US" sz="18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3</a:t>
                      </a:r>
                      <a:endParaRPr lang="ru-RU" altLang="en-US" sz="18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Наша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миссия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,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цели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и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задачи</a:t>
                      </a: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4-5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Получатели социальных услуг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6-8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Оказанная помощь и достигнутый эффект по ПСУ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8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Наш</a:t>
                      </a: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и мероприятия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9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l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Оказанная помощь и достигнутый эффект по мероприятиям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10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Наша команда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11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 defTabSz="266700"/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Наши п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роекты</a:t>
                      </a:r>
                      <a:endParaRPr lang="en-US" altLang="en-US" sz="140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l" defTabSz="266700"/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Забота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с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любовью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	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l" defTabSz="266700"/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Клуб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по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интересам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для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пожилых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и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активных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«Вместе»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	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12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Финансовые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отчёты</a:t>
                      </a:r>
                      <a:endParaRPr lang="en-US" altLang="en-US" sz="140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l" defTabSz="266700"/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Все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поступления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	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l" defTabSz="266700"/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Все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расходы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	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 defTabSz="266700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Times New Roman" panose="02020603050405020304"/>
                          <a:ea typeface="SimSun" panose="02010600030101010101" pitchFamily="2" charset="-122"/>
                          <a:sym typeface="+mn-ea"/>
                        </a:rPr>
                        <a:t>13-14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Times New Roman" panose="02020603050405020304"/>
                        <a:ea typeface="SimSun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Отзывы 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ea typeface="SimSun" panose="02010600030101010101" pitchFamily="2" charset="-122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Constantia" panose="02030602050306030303" charset="0"/>
                          <a:ea typeface="SimSun" panose="02010600030101010101" pitchFamily="2" charset="-122"/>
                          <a:cs typeface="Constantia" panose="02030602050306030303" charset="0"/>
                          <a:sym typeface="+mn-ea"/>
                        </a:rPr>
                        <a:t>15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ea typeface="SimSun" panose="02010600030101010101" pitchFamily="2" charset="-122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Наши достижения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16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Как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нам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помочь</a:t>
                      </a:r>
                      <a:endParaRPr lang="en-US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17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527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Организация</a:t>
                      </a:r>
                      <a:endParaRPr lang="en-US" altLang="en-US" sz="1400">
                        <a:solidFill>
                          <a:schemeClr val="bg2">
                            <a:lumMod val="50000"/>
                          </a:schemeClr>
                        </a:solidFill>
                        <a:latin typeface="Constantia" panose="02030602050306030303" charset="0"/>
                        <a:cs typeface="Constantia" panose="02030602050306030303" charset="0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Контакты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и</a:t>
                      </a:r>
                      <a:r>
                        <a:rPr lang="en-US" alt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 </a:t>
                      </a:r>
                      <a:r>
                        <a:rPr lang="en-US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tantia" panose="02030602050306030303" charset="0"/>
                          <a:cs typeface="Constantia" panose="02030602050306030303" charset="0"/>
                          <a:sym typeface="+mn-ea"/>
                        </a:rPr>
                        <a:t>реквизиты</a:t>
                      </a:r>
                      <a:endParaRPr lang="en-US" altLang="ru-RU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highlight>
                            <a:srgbClr val="C0C0C0"/>
                          </a:highlight>
                          <a:latin typeface="Constantia" panose="02030602050306030303" charset="0"/>
                          <a:cs typeface="Constantia" panose="02030602050306030303" charset="0"/>
                        </a:rPr>
                        <a:t>18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C0C0C0"/>
                        </a:highlight>
                        <a:latin typeface="Constantia" panose="02030602050306030303" charset="0"/>
                        <a:cs typeface="Constantia" panose="02030602050306030303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Обращение организации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691890" y="193040"/>
            <a:ext cx="5297170" cy="5581650"/>
          </a:xfrm>
        </p:spPr>
        <p:txBody>
          <a:bodyPr/>
          <a:p>
            <a:pPr marL="0" indent="0">
              <a:buNone/>
            </a:pPr>
            <a:endParaRPr lang="en-US" altLang="ru-RU" sz="1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altLang="en-US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altLang="en-US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altLang="en-US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altLang="en-US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ДОРОГИЕ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ДРУЗЬЯ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КОЛЛЕГИ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ПАРТНЕРЫ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ru-RU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рады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представить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годовой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отчет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устойчивом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развитии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АНО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СОН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«С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Любовью»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деятельности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области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социального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обслуживания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населения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социальной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ответственности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устойчивых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практик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Решение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публикации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годового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отчета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обусловлено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нашей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твердой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приверженностью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принципам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прозрачности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ответственности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Настоящий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отчет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позволит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организации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поделиться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своей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историей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устойчивого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заинтересованными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сторонами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отразить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результаты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деятельности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обозначить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трудности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возможности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возникшие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отчетный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период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рассказать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достижениях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планах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области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организации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 год был четвертым годом  работы нашей организации.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ольшое спасибо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что весь 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24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год были с нами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Нам очень важно, что Вы сотрудничаете с нами,</a:t>
            </a:r>
            <a:r>
              <a:rPr lang="ru-RU" altLang="en-US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совместными усилиями и стараниями наша организация уверенно достигает успехов. Благодаря вам, наши благополучатели чувствуют, что они в этом мире не одиноки, что есть люди, которые в трудную минуту протянут руку помощи! </a:t>
            </a:r>
            <a:endParaRPr lang="ru-RU" altLang="en-US" sz="140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 sz="140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ВМЕСТЕ МЫ ДЕЛАЕМ БОЛЬШОЕ ДЕЛО!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den_soc_rab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23850" y="1701165"/>
            <a:ext cx="2977515" cy="3970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Наша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миссия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,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цели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задачи</a:t>
            </a:r>
            <a:r>
              <a:rPr lang="ru-RU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 sz="1400"/>
              <a:t>Автономная</a:t>
            </a:r>
            <a:r>
              <a:rPr lang="en-US" altLang="ru-RU" sz="1400"/>
              <a:t> </a:t>
            </a:r>
            <a:r>
              <a:rPr lang="en-US" altLang="en-US" sz="1400"/>
              <a:t>некоммерческая</a:t>
            </a:r>
            <a:r>
              <a:rPr lang="ru-RU" altLang="en-US" sz="1400"/>
              <a:t> </a:t>
            </a:r>
            <a:r>
              <a:rPr lang="en-US" altLang="en-US" sz="1400"/>
              <a:t>организация</a:t>
            </a:r>
            <a:r>
              <a:rPr lang="en-US" altLang="ru-RU" sz="1400"/>
              <a:t> </a:t>
            </a:r>
            <a:r>
              <a:rPr lang="en-US" altLang="en-US" sz="1400"/>
              <a:t>социального</a:t>
            </a:r>
            <a:r>
              <a:rPr lang="ru-RU" altLang="en-US" sz="1400"/>
              <a:t> </a:t>
            </a:r>
            <a:r>
              <a:rPr lang="en-US" altLang="en-US" sz="1400"/>
              <a:t>обслуживания</a:t>
            </a:r>
            <a:r>
              <a:rPr lang="en-US" altLang="ru-RU" sz="1400"/>
              <a:t> </a:t>
            </a:r>
            <a:r>
              <a:rPr lang="en-US" altLang="en-US" sz="1400"/>
              <a:t>населения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С</a:t>
            </a:r>
            <a:r>
              <a:rPr lang="ru-RU" altLang="en-US" sz="1400"/>
              <a:t> </a:t>
            </a:r>
            <a:r>
              <a:rPr lang="en-US" altLang="en-US" sz="1400"/>
              <a:t>Любовью</a:t>
            </a:r>
            <a:r>
              <a:rPr lang="en-US" altLang="en-US" sz="1400"/>
              <a:t>»</a:t>
            </a:r>
            <a:r>
              <a:rPr lang="en-US" altLang="ru-RU" sz="1400"/>
              <a:t> (</a:t>
            </a:r>
            <a:r>
              <a:rPr lang="en-US" altLang="en-US" sz="1400"/>
              <a:t>далее</a:t>
            </a:r>
            <a:r>
              <a:rPr lang="en-US" altLang="ru-RU" sz="1400"/>
              <a:t> – </a:t>
            </a:r>
            <a:r>
              <a:rPr lang="en-US" altLang="en-US" sz="1400"/>
              <a:t>Организация</a:t>
            </a:r>
            <a:r>
              <a:rPr lang="en-US" altLang="ru-RU" sz="1400"/>
              <a:t>, </a:t>
            </a:r>
            <a:r>
              <a:rPr lang="en-US" altLang="en-US" sz="1400"/>
              <a:t>АНО</a:t>
            </a:r>
            <a:r>
              <a:rPr lang="en-US" altLang="ru-RU" sz="1400"/>
              <a:t> </a:t>
            </a:r>
            <a:r>
              <a:rPr lang="en-US" altLang="en-US" sz="1400"/>
              <a:t>СОН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С</a:t>
            </a:r>
            <a:r>
              <a:rPr lang="ru-RU" altLang="en-US" sz="1400"/>
              <a:t> </a:t>
            </a:r>
            <a:r>
              <a:rPr lang="en-US" altLang="en-US" sz="1400"/>
              <a:t>Любовью</a:t>
            </a:r>
            <a:r>
              <a:rPr lang="en-US" altLang="en-US" sz="1400"/>
              <a:t>»</a:t>
            </a:r>
            <a:r>
              <a:rPr lang="en-US" altLang="ru-RU" sz="1400"/>
              <a:t>) </a:t>
            </a:r>
            <a:r>
              <a:rPr lang="en-US" altLang="en-US" sz="1400"/>
              <a:t>создана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ru-RU" altLang="en-US" sz="1400"/>
              <a:t> </a:t>
            </a:r>
            <a:r>
              <a:rPr lang="en-US" altLang="en-US" sz="1400"/>
              <a:t>зарегистрирована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Минюсте</a:t>
            </a:r>
            <a:r>
              <a:rPr lang="ru-RU" altLang="en-US" sz="1400"/>
              <a:t> </a:t>
            </a:r>
            <a:r>
              <a:rPr lang="en-US" altLang="en-US" sz="1400"/>
              <a:t>России</a:t>
            </a:r>
            <a:r>
              <a:rPr lang="en-US" altLang="ru-RU" sz="1400"/>
              <a:t> 6 </a:t>
            </a:r>
            <a:r>
              <a:rPr lang="en-US" altLang="en-US" sz="1400"/>
              <a:t>июня</a:t>
            </a:r>
            <a:r>
              <a:rPr lang="en-US" altLang="ru-RU" sz="1400"/>
              <a:t> 2020 </a:t>
            </a:r>
            <a:r>
              <a:rPr lang="en-US" altLang="en-US" sz="1400"/>
              <a:t>года</a:t>
            </a:r>
            <a:r>
              <a:rPr lang="en-US" altLang="ru-RU" sz="1400"/>
              <a:t>. </a:t>
            </a:r>
            <a:r>
              <a:rPr lang="en-US" altLang="en-US" sz="1400"/>
              <a:t>Фактически</a:t>
            </a:r>
            <a:r>
              <a:rPr lang="en-US" altLang="ru-RU" sz="1400"/>
              <a:t> </a:t>
            </a:r>
            <a:r>
              <a:rPr lang="en-US" altLang="en-US" sz="1400"/>
              <a:t>социальные</a:t>
            </a:r>
            <a:r>
              <a:rPr lang="en-US" altLang="ru-RU" sz="1400"/>
              <a:t> </a:t>
            </a:r>
            <a:r>
              <a:rPr lang="en-US" altLang="en-US" sz="1400"/>
              <a:t>услуги</a:t>
            </a:r>
            <a:r>
              <a:rPr lang="ru-RU" altLang="en-US" sz="1400"/>
              <a:t> </a:t>
            </a:r>
            <a:r>
              <a:rPr lang="en-US" altLang="en-US" sz="1400"/>
              <a:t>начали</a:t>
            </a:r>
            <a:r>
              <a:rPr lang="en-US" altLang="ru-RU" sz="1400"/>
              <a:t> </a:t>
            </a:r>
            <a:r>
              <a:rPr lang="en-US" altLang="en-US" sz="1400"/>
              <a:t>оказывать</a:t>
            </a:r>
            <a:r>
              <a:rPr lang="en-US" altLang="ru-RU" sz="1400"/>
              <a:t> </a:t>
            </a:r>
            <a:r>
              <a:rPr lang="en-US" altLang="en-US" sz="1400"/>
              <a:t>с</a:t>
            </a:r>
            <a:r>
              <a:rPr lang="en-US" altLang="ru-RU" sz="1400"/>
              <a:t> 1 </a:t>
            </a:r>
            <a:r>
              <a:rPr lang="en-US" altLang="en-US" sz="1400"/>
              <a:t>декабря</a:t>
            </a:r>
            <a:r>
              <a:rPr lang="ru-RU" altLang="en-US" sz="1400"/>
              <a:t> </a:t>
            </a:r>
            <a:r>
              <a:rPr lang="en-US" altLang="ru-RU" sz="1400"/>
              <a:t>2020 </a:t>
            </a:r>
            <a:r>
              <a:rPr lang="en-US" altLang="en-US" sz="1400"/>
              <a:t>года</a:t>
            </a:r>
            <a:r>
              <a:rPr lang="en-US" altLang="ru-RU" sz="1400"/>
              <a:t>. </a:t>
            </a:r>
            <a:endParaRPr lang="en-US" altLang="ru-RU" sz="1400"/>
          </a:p>
          <a:p>
            <a:r>
              <a:rPr lang="en-US" altLang="en-US" sz="1400"/>
              <a:t>Целью</a:t>
            </a:r>
            <a:r>
              <a:rPr lang="en-US" altLang="ru-RU" sz="1400"/>
              <a:t> </a:t>
            </a:r>
            <a:r>
              <a:rPr lang="en-US" altLang="en-US" sz="1400"/>
              <a:t>создания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ru-RU" altLang="en-US" sz="1400"/>
              <a:t> </a:t>
            </a:r>
            <a:r>
              <a:rPr lang="en-US" altLang="en-US" sz="1400"/>
              <a:t>деятельности</a:t>
            </a:r>
            <a:r>
              <a:rPr lang="en-US" altLang="ru-RU" sz="1400"/>
              <a:t> </a:t>
            </a:r>
            <a:r>
              <a:rPr lang="en-US" altLang="en-US" sz="1400"/>
              <a:t>АНО</a:t>
            </a:r>
            <a:r>
              <a:rPr lang="en-US" altLang="ru-RU" sz="1400"/>
              <a:t> </a:t>
            </a:r>
            <a:r>
              <a:rPr lang="en-US" altLang="en-US" sz="1400"/>
              <a:t>СОН</a:t>
            </a:r>
            <a:r>
              <a:rPr lang="en-US" altLang="ru-RU" sz="1400"/>
              <a:t> </a:t>
            </a:r>
            <a:r>
              <a:rPr lang="en-US" altLang="en-US" sz="1400"/>
              <a:t>«С</a:t>
            </a:r>
            <a:r>
              <a:rPr lang="ru-RU" altLang="en-US" sz="1400"/>
              <a:t> </a:t>
            </a:r>
            <a:r>
              <a:rPr lang="en-US" altLang="en-US" sz="1400"/>
              <a:t>Любовью»</a:t>
            </a:r>
            <a:r>
              <a:rPr lang="en-US" altLang="ru-RU" sz="1400"/>
              <a:t> </a:t>
            </a:r>
            <a:r>
              <a:rPr lang="en-US" altLang="en-US" sz="1400"/>
              <a:t>является</a:t>
            </a:r>
            <a:r>
              <a:rPr lang="ru-RU" altLang="en-US" sz="1400"/>
              <a:t> </a:t>
            </a:r>
            <a:r>
              <a:rPr lang="en-US" altLang="en-US" sz="1400"/>
              <a:t>предоставление</a:t>
            </a:r>
            <a:r>
              <a:rPr lang="en-US" altLang="ru-RU" sz="1400"/>
              <a:t> </a:t>
            </a:r>
            <a:r>
              <a:rPr lang="en-US" altLang="en-US" sz="1400"/>
              <a:t>услуг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сфере</a:t>
            </a:r>
            <a:r>
              <a:rPr lang="ru-RU" altLang="en-US" sz="1400"/>
              <a:t> </a:t>
            </a:r>
            <a:r>
              <a:rPr lang="en-US" altLang="en-US" sz="1400"/>
              <a:t>социального</a:t>
            </a:r>
            <a:r>
              <a:rPr lang="en-US" altLang="ru-RU" sz="1400"/>
              <a:t> </a:t>
            </a:r>
            <a:r>
              <a:rPr lang="en-US" altLang="en-US" sz="1400"/>
              <a:t>обслуживания</a:t>
            </a:r>
            <a:r>
              <a:rPr lang="ru-RU" altLang="en-US" sz="1400"/>
              <a:t> </a:t>
            </a:r>
            <a:r>
              <a:rPr lang="en-US" altLang="en-US" sz="1400"/>
              <a:t>населения</a:t>
            </a:r>
            <a:r>
              <a:rPr lang="en-US" altLang="ru-RU" sz="1400"/>
              <a:t>,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том</a:t>
            </a:r>
            <a:r>
              <a:rPr lang="en-US" altLang="ru-RU" sz="1400"/>
              <a:t> </a:t>
            </a:r>
            <a:r>
              <a:rPr lang="en-US" altLang="en-US" sz="1400"/>
              <a:t>числе</a:t>
            </a:r>
            <a:r>
              <a:rPr lang="ru-RU" altLang="en-US" sz="1400"/>
              <a:t> инвалидам.</a:t>
            </a:r>
            <a:endParaRPr lang="en-US" altLang="ru-RU" sz="1400"/>
          </a:p>
          <a:p>
            <a:r>
              <a:rPr lang="en-US" altLang="en-US" sz="1400"/>
              <a:t>Предметом</a:t>
            </a:r>
            <a:r>
              <a:rPr lang="en-US" altLang="ru-RU" sz="1400"/>
              <a:t> </a:t>
            </a:r>
            <a:r>
              <a:rPr lang="en-US" altLang="en-US" sz="1400"/>
              <a:t>деятельности</a:t>
            </a:r>
            <a:r>
              <a:rPr lang="ru-RU" altLang="en-US" sz="1400"/>
              <a:t> </a:t>
            </a:r>
            <a:r>
              <a:rPr lang="en-US" altLang="en-US" sz="1400"/>
              <a:t>Организации</a:t>
            </a:r>
            <a:r>
              <a:rPr lang="en-US" altLang="ru-RU" sz="1400"/>
              <a:t> </a:t>
            </a:r>
            <a:r>
              <a:rPr lang="en-US" altLang="en-US" sz="1400"/>
              <a:t>является</a:t>
            </a:r>
            <a:r>
              <a:rPr lang="ru-RU" altLang="en-US" sz="1400"/>
              <a:t> </a:t>
            </a:r>
            <a:r>
              <a:rPr lang="en-US" altLang="en-US" sz="1400"/>
              <a:t>социальное</a:t>
            </a:r>
            <a:r>
              <a:rPr lang="en-US" altLang="ru-RU" sz="1400"/>
              <a:t> </a:t>
            </a:r>
            <a:r>
              <a:rPr lang="en-US" altLang="en-US" sz="1400"/>
              <a:t>обслуживание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ru-RU" altLang="en-US" sz="1400"/>
              <a:t> </a:t>
            </a:r>
            <a:r>
              <a:rPr lang="en-US" altLang="en-US" sz="1400"/>
              <a:t>дому</a:t>
            </a:r>
            <a:r>
              <a:rPr lang="en-US" altLang="ru-RU" sz="1400"/>
              <a:t>, </a:t>
            </a:r>
            <a:r>
              <a:rPr lang="en-US" altLang="en-US" sz="1400"/>
              <a:t>граждан</a:t>
            </a:r>
            <a:r>
              <a:rPr lang="en-US" altLang="ru-RU" sz="1400"/>
              <a:t> </a:t>
            </a:r>
            <a:r>
              <a:rPr lang="en-US" altLang="en-US" sz="1400"/>
              <a:t>проживающих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ru-RU" altLang="en-US" sz="1400"/>
              <a:t> </a:t>
            </a:r>
            <a:r>
              <a:rPr lang="en-US" altLang="en-US" sz="1400"/>
              <a:t>территории</a:t>
            </a:r>
            <a:r>
              <a:rPr lang="en-US" altLang="ru-RU" sz="1400"/>
              <a:t> </a:t>
            </a:r>
            <a:r>
              <a:rPr lang="en-US" altLang="en-US" sz="1400"/>
              <a:t>города</a:t>
            </a:r>
            <a:r>
              <a:rPr lang="ru-RU" altLang="en-US" sz="1400"/>
              <a:t> </a:t>
            </a:r>
            <a:r>
              <a:rPr lang="en-US" altLang="en-US" sz="1400"/>
              <a:t>Новошахтинска</a:t>
            </a:r>
            <a:r>
              <a:rPr lang="en-US" altLang="ru-RU" sz="1400"/>
              <a:t>. </a:t>
            </a:r>
            <a:r>
              <a:rPr lang="en-US" altLang="en-US" sz="1400"/>
              <a:t>Основным</a:t>
            </a:r>
            <a:r>
              <a:rPr lang="en-US" altLang="ru-RU" sz="1400"/>
              <a:t> </a:t>
            </a:r>
            <a:r>
              <a:rPr lang="en-US" altLang="en-US" sz="1400"/>
              <a:t>видом</a:t>
            </a:r>
            <a:r>
              <a:rPr lang="ru-RU" altLang="en-US" sz="1400"/>
              <a:t> </a:t>
            </a:r>
            <a:r>
              <a:rPr lang="en-US" altLang="en-US" sz="1400"/>
              <a:t>деятельности</a:t>
            </a:r>
            <a:r>
              <a:rPr lang="en-US" altLang="ru-RU" sz="1400"/>
              <a:t> </a:t>
            </a:r>
            <a:r>
              <a:rPr lang="en-US" altLang="en-US" sz="1400"/>
              <a:t>АНО</a:t>
            </a:r>
            <a:r>
              <a:rPr lang="en-US" altLang="ru-RU" sz="1400"/>
              <a:t> </a:t>
            </a:r>
            <a:r>
              <a:rPr lang="en-US" altLang="en-US" sz="1400"/>
              <a:t>СОН</a:t>
            </a:r>
            <a:r>
              <a:rPr lang="en-US" altLang="ru-RU" sz="1400"/>
              <a:t> </a:t>
            </a:r>
            <a:r>
              <a:rPr lang="en-US" altLang="en-US" sz="1400"/>
              <a:t>«С</a:t>
            </a:r>
            <a:r>
              <a:rPr lang="ru-RU" altLang="en-US" sz="1400"/>
              <a:t> </a:t>
            </a:r>
            <a:r>
              <a:rPr lang="en-US" altLang="en-US" sz="1400"/>
              <a:t>Любовью»</a:t>
            </a:r>
            <a:r>
              <a:rPr lang="en-US" altLang="ru-RU" sz="1400"/>
              <a:t> </a:t>
            </a:r>
            <a:r>
              <a:rPr lang="en-US" altLang="en-US" sz="1400"/>
              <a:t>является</a:t>
            </a:r>
            <a:r>
              <a:rPr lang="ru-RU" altLang="en-US" sz="1400"/>
              <a:t> </a:t>
            </a:r>
            <a:r>
              <a:rPr lang="en-US" altLang="en-US" sz="1400"/>
              <a:t>предоставление</a:t>
            </a:r>
            <a:r>
              <a:rPr lang="en-US" altLang="ru-RU" sz="1400"/>
              <a:t> </a:t>
            </a:r>
            <a:r>
              <a:rPr lang="en-US" altLang="en-US" sz="1400"/>
              <a:t>социальных</a:t>
            </a:r>
            <a:r>
              <a:rPr lang="ru-RU" altLang="en-US" sz="1400"/>
              <a:t> </a:t>
            </a:r>
            <a:r>
              <a:rPr lang="en-US" altLang="en-US" sz="1400"/>
              <a:t>услуг</a:t>
            </a:r>
            <a:r>
              <a:rPr lang="en-US" altLang="ru-RU" sz="1400"/>
              <a:t> </a:t>
            </a:r>
            <a:r>
              <a:rPr lang="en-US" altLang="en-US" sz="1400"/>
              <a:t>без</a:t>
            </a:r>
            <a:r>
              <a:rPr lang="en-US" altLang="ru-RU" sz="1400"/>
              <a:t> </a:t>
            </a:r>
            <a:r>
              <a:rPr lang="en-US" altLang="en-US" sz="1400"/>
              <a:t>обеспечения</a:t>
            </a:r>
            <a:r>
              <a:rPr lang="ru-RU" altLang="en-US" sz="1400"/>
              <a:t> </a:t>
            </a:r>
            <a:r>
              <a:rPr lang="en-US" altLang="en-US" sz="1400"/>
              <a:t>проживания</a:t>
            </a:r>
            <a:r>
              <a:rPr lang="en-US" altLang="ru-RU" sz="1400"/>
              <a:t> </a:t>
            </a:r>
            <a:r>
              <a:rPr lang="en-US" altLang="en-US" sz="1400"/>
              <a:t>престарелым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ru-RU" altLang="en-US" sz="1400"/>
              <a:t> </a:t>
            </a:r>
            <a:r>
              <a:rPr lang="en-US" altLang="en-US" sz="1400"/>
              <a:t>инвалидам</a:t>
            </a:r>
            <a:r>
              <a:rPr lang="en-US" altLang="ru-RU" sz="1400"/>
              <a:t>. </a:t>
            </a:r>
            <a:r>
              <a:rPr lang="en-US" altLang="en-US" sz="1400"/>
              <a:t>Организация</a:t>
            </a:r>
            <a:r>
              <a:rPr lang="en-US" altLang="ru-RU" sz="1400"/>
              <a:t> </a:t>
            </a:r>
            <a:r>
              <a:rPr lang="en-US" altLang="en-US" sz="1400"/>
              <a:t>предоставляет</a:t>
            </a:r>
            <a:r>
              <a:rPr lang="ru-RU" altLang="en-US" sz="1400"/>
              <a:t> </a:t>
            </a:r>
            <a:r>
              <a:rPr lang="en-US" altLang="en-US" sz="1400"/>
              <a:t>получателям</a:t>
            </a:r>
            <a:r>
              <a:rPr lang="en-US" altLang="ru-RU" sz="1400"/>
              <a:t> 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</a:rPr>
              <a:t>социальные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</a:rPr>
              <a:t>услуг</a:t>
            </a:r>
            <a:r>
              <a:rPr lang="ru-RU" altLang="en-US" sz="1400">
                <a:solidFill>
                  <a:schemeClr val="bg2">
                    <a:lumMod val="50000"/>
                  </a:schemeClr>
                </a:solidFill>
              </a:rPr>
              <a:t>и</a:t>
            </a:r>
            <a:r>
              <a:rPr lang="en-US" altLang="ru-RU" sz="1400"/>
              <a:t> </a:t>
            </a:r>
            <a:r>
              <a:rPr lang="en-US" altLang="en-US" sz="1400"/>
              <a:t>с</a:t>
            </a:r>
            <a:r>
              <a:rPr lang="ru-RU" altLang="en-US" sz="1400"/>
              <a:t> </a:t>
            </a:r>
            <a:r>
              <a:rPr lang="en-US" altLang="en-US" sz="1400"/>
              <a:t>учетом</a:t>
            </a:r>
            <a:r>
              <a:rPr lang="en-US" altLang="ru-RU" sz="1400"/>
              <a:t> </a:t>
            </a:r>
            <a:r>
              <a:rPr lang="en-US" altLang="en-US" sz="1400"/>
              <a:t>их</a:t>
            </a:r>
            <a:r>
              <a:rPr lang="en-US" altLang="ru-RU" sz="1400"/>
              <a:t> </a:t>
            </a:r>
            <a:r>
              <a:rPr lang="en-US" altLang="en-US" sz="1400"/>
              <a:t>индивидуальных</a:t>
            </a:r>
            <a:r>
              <a:rPr lang="ru-RU" altLang="en-US" sz="1400"/>
              <a:t> </a:t>
            </a:r>
            <a:r>
              <a:rPr lang="en-US" altLang="en-US" sz="1400"/>
              <a:t>потребностей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индивидуальной</a:t>
            </a:r>
            <a:r>
              <a:rPr lang="ru-RU" altLang="en-US" sz="1400"/>
              <a:t> </a:t>
            </a:r>
            <a:r>
              <a:rPr lang="en-US" altLang="en-US" sz="1400"/>
              <a:t>программы</a:t>
            </a:r>
            <a:r>
              <a:rPr lang="en-US" altLang="ru-RU" sz="1400"/>
              <a:t>, </a:t>
            </a:r>
            <a:r>
              <a:rPr lang="en-US" altLang="en-US" sz="1400"/>
              <a:t>следующие</a:t>
            </a:r>
            <a:r>
              <a:rPr lang="en-US" altLang="ru-RU" sz="1400"/>
              <a:t> </a:t>
            </a:r>
            <a:r>
              <a:rPr lang="en-US" altLang="en-US" sz="1400"/>
              <a:t>виды</a:t>
            </a:r>
            <a:r>
              <a:rPr lang="ru-RU" altLang="en-US" sz="1400"/>
              <a:t> </a:t>
            </a:r>
            <a:r>
              <a:rPr lang="en-US" altLang="en-US" sz="1400"/>
              <a:t>социальных</a:t>
            </a:r>
            <a:r>
              <a:rPr lang="en-US" altLang="ru-RU" sz="1400"/>
              <a:t> </a:t>
            </a:r>
            <a:r>
              <a:rPr lang="en-US" altLang="en-US" sz="1400"/>
              <a:t>услуг</a:t>
            </a:r>
            <a:r>
              <a:rPr lang="en-US" altLang="ru-RU" sz="1400"/>
              <a:t>: </a:t>
            </a:r>
            <a:r>
              <a:rPr lang="en-US" altLang="en-US" sz="1400"/>
              <a:t>социально</a:t>
            </a:r>
            <a:r>
              <a:rPr lang="ru-RU" altLang="en-US" sz="1400">
                <a:solidFill>
                  <a:schemeClr val="tx1"/>
                </a:solidFill>
              </a:rPr>
              <a:t>-</a:t>
            </a:r>
            <a:r>
              <a:rPr lang="en-US" altLang="en-US" sz="1400"/>
              <a:t>бытовые</a:t>
            </a:r>
            <a:r>
              <a:rPr lang="en-US" altLang="ru-RU" sz="1400"/>
              <a:t>, </a:t>
            </a:r>
            <a:r>
              <a:rPr lang="en-US" altLang="en-US" sz="1400"/>
              <a:t>социально</a:t>
            </a:r>
            <a:r>
              <a:rPr lang="en-US" altLang="ru-RU" sz="1400"/>
              <a:t>- </a:t>
            </a:r>
            <a:r>
              <a:rPr lang="en-US" altLang="en-US" sz="1400"/>
              <a:t>медицинские</a:t>
            </a:r>
            <a:r>
              <a:rPr lang="en-US" altLang="ru-RU" sz="1400"/>
              <a:t>, </a:t>
            </a:r>
            <a:r>
              <a:rPr lang="en-US" altLang="en-US" sz="1400"/>
              <a:t>социально</a:t>
            </a:r>
            <a:r>
              <a:rPr lang="en-US" altLang="ru-RU" sz="1400"/>
              <a:t>- </a:t>
            </a:r>
            <a:r>
              <a:rPr lang="en-US" altLang="en-US" sz="1400"/>
              <a:t>психологические</a:t>
            </a:r>
            <a:r>
              <a:rPr lang="en-US" altLang="ru-RU" sz="1400"/>
              <a:t>, </a:t>
            </a:r>
            <a:r>
              <a:rPr lang="en-US" altLang="en-US" sz="1400"/>
              <a:t>социально</a:t>
            </a:r>
            <a:r>
              <a:rPr lang="en-US" altLang="ru-RU" sz="1400"/>
              <a:t>- </a:t>
            </a:r>
            <a:r>
              <a:rPr lang="en-US" altLang="en-US" sz="1400"/>
              <a:t>педагогические</a:t>
            </a:r>
            <a:r>
              <a:rPr lang="en-US" altLang="ru-RU" sz="1400"/>
              <a:t>, </a:t>
            </a:r>
            <a:r>
              <a:rPr lang="en-US" altLang="en-US" sz="1400"/>
              <a:t>социально</a:t>
            </a:r>
            <a:r>
              <a:rPr lang="ru-RU" altLang="en-US" sz="1400"/>
              <a:t> -</a:t>
            </a:r>
            <a:r>
              <a:rPr lang="en-US" altLang="en-US" sz="1400"/>
              <a:t>трудовые</a:t>
            </a:r>
            <a:r>
              <a:rPr lang="en-US" altLang="ru-RU" sz="1400"/>
              <a:t>, </a:t>
            </a:r>
            <a:r>
              <a:rPr lang="en-US" altLang="en-US" sz="1400"/>
              <a:t>социально</a:t>
            </a:r>
            <a:r>
              <a:rPr lang="en-US" altLang="ru-RU" sz="1400"/>
              <a:t>-</a:t>
            </a:r>
            <a:r>
              <a:rPr lang="en-US" altLang="en-US" sz="1400"/>
              <a:t>правовые</a:t>
            </a:r>
            <a:r>
              <a:rPr lang="en-US" altLang="ru-RU" sz="1400"/>
              <a:t>, </a:t>
            </a:r>
            <a:r>
              <a:rPr lang="en-US" altLang="en-US" sz="1400"/>
              <a:t>услуги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целях</a:t>
            </a:r>
            <a:r>
              <a:rPr lang="en-US" altLang="ru-RU" sz="1400"/>
              <a:t> </a:t>
            </a:r>
            <a:r>
              <a:rPr lang="en-US" altLang="en-US" sz="1400"/>
              <a:t>повышения</a:t>
            </a:r>
            <a:r>
              <a:rPr lang="ru-RU" altLang="en-US" sz="1400"/>
              <a:t> </a:t>
            </a:r>
            <a:r>
              <a:rPr lang="en-US" altLang="en-US" sz="1400"/>
              <a:t>коммуникативного</a:t>
            </a:r>
            <a:r>
              <a:rPr lang="en-US" altLang="ru-RU" sz="1400"/>
              <a:t> </a:t>
            </a:r>
            <a:r>
              <a:rPr lang="en-US" altLang="en-US" sz="1400"/>
              <a:t>потенциала</a:t>
            </a:r>
            <a:r>
              <a:rPr lang="ru-RU" altLang="en-US" sz="1400"/>
              <a:t> </a:t>
            </a:r>
            <a:r>
              <a:rPr lang="en-US" altLang="en-US" sz="1400"/>
              <a:t>получателей</a:t>
            </a:r>
            <a:r>
              <a:rPr lang="en-US" altLang="ru-RU" sz="1400"/>
              <a:t> </a:t>
            </a:r>
            <a:r>
              <a:rPr lang="en-US" altLang="en-US" sz="1400"/>
              <a:t>социальных</a:t>
            </a:r>
            <a:r>
              <a:rPr lang="en-US" altLang="ru-RU" sz="1400"/>
              <a:t> </a:t>
            </a:r>
            <a:r>
              <a:rPr lang="en-US" altLang="en-US" sz="1400"/>
              <a:t>услуг</a:t>
            </a:r>
            <a:r>
              <a:rPr lang="en-US" altLang="ru-RU" sz="1400"/>
              <a:t>, </a:t>
            </a:r>
            <a:r>
              <a:rPr lang="en-US" altLang="en-US" sz="1400"/>
              <a:t>имеющих</a:t>
            </a:r>
            <a:r>
              <a:rPr lang="en-US" altLang="ru-RU" sz="1400"/>
              <a:t> </a:t>
            </a:r>
            <a:r>
              <a:rPr lang="en-US" altLang="en-US" sz="1400"/>
              <a:t>ограничения</a:t>
            </a:r>
            <a:r>
              <a:rPr lang="ru-RU" altLang="en-US" sz="1400"/>
              <a:t> </a:t>
            </a:r>
            <a:r>
              <a:rPr lang="en-US" altLang="en-US" sz="1400"/>
              <a:t>жизнедеятельности</a:t>
            </a:r>
            <a:r>
              <a:rPr lang="en-US" altLang="ru-RU" sz="1400"/>
              <a:t>, </a:t>
            </a:r>
            <a:r>
              <a:rPr lang="en-US" altLang="en-US" sz="1400"/>
              <a:t>срочные</a:t>
            </a:r>
            <a:r>
              <a:rPr lang="ru-RU" altLang="en-US" sz="1400"/>
              <a:t> </a:t>
            </a:r>
            <a:r>
              <a:rPr lang="en-US" altLang="en-US" sz="1400"/>
              <a:t>социальные</a:t>
            </a:r>
            <a:r>
              <a:rPr lang="en-US" altLang="ru-RU" sz="1400"/>
              <a:t> </a:t>
            </a:r>
            <a:r>
              <a:rPr lang="en-US" altLang="en-US" sz="1400"/>
              <a:t>услуги</a:t>
            </a:r>
            <a:r>
              <a:rPr lang="en-US" altLang="ru-RU" sz="1400"/>
              <a:t>. </a:t>
            </a:r>
            <a:r>
              <a:rPr lang="en-US" altLang="en-US" sz="1400"/>
              <a:t>А</a:t>
            </a:r>
            <a:r>
              <a:rPr lang="en-US" altLang="ru-RU" sz="1400"/>
              <a:t> </a:t>
            </a:r>
            <a:r>
              <a:rPr lang="en-US" altLang="en-US" sz="1400"/>
              <a:t>так</a:t>
            </a:r>
            <a:r>
              <a:rPr lang="en-US" altLang="ru-RU" sz="1400"/>
              <a:t> </a:t>
            </a:r>
            <a:r>
              <a:rPr lang="en-US" altLang="en-US" sz="1400"/>
              <a:t>же</a:t>
            </a:r>
            <a:r>
              <a:rPr lang="ru-RU" altLang="en-US" sz="1400"/>
              <a:t> </a:t>
            </a:r>
            <a:r>
              <a:rPr lang="en-US" altLang="en-US" sz="1400"/>
              <a:t>дополнительные</a:t>
            </a:r>
            <a:r>
              <a:rPr lang="en-US" altLang="ru-RU" sz="1400"/>
              <a:t> </a:t>
            </a:r>
            <a:r>
              <a:rPr lang="en-US" altLang="en-US" sz="1400"/>
              <a:t>социальные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ru-RU" altLang="en-US" sz="1400"/>
              <a:t> </a:t>
            </a:r>
            <a:r>
              <a:rPr lang="en-US" altLang="en-US" sz="1400"/>
              <a:t>разовые</a:t>
            </a:r>
            <a:r>
              <a:rPr lang="en-US" altLang="ru-RU" sz="1400"/>
              <a:t> </a:t>
            </a:r>
            <a:r>
              <a:rPr lang="en-US" altLang="en-US" sz="1400"/>
              <a:t>услуги</a:t>
            </a:r>
            <a:r>
              <a:rPr lang="en-US" altLang="ru-RU" sz="1400"/>
              <a:t>. </a:t>
            </a:r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ru-RU" sz="1400"/>
          </a:p>
          <a:p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Наша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миссия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,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цели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>
                <a:solidFill>
                  <a:schemeClr val="bg2">
                    <a:lumMod val="50000"/>
                  </a:schemeClr>
                </a:solidFill>
                <a:latin typeface="Times New Roman" panose="02020603050405020304"/>
                <a:ea typeface="SimSun" panose="02010600030101010101" pitchFamily="2" charset="-122"/>
                <a:sym typeface="+mn-ea"/>
              </a:rPr>
              <a:t>задачи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 sz="1400">
                <a:sym typeface="+mn-ea"/>
              </a:rPr>
              <a:t>Перед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АНО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СОН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«С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Любовью»</a:t>
            </a:r>
            <a:r>
              <a:rPr 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поставлены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следующие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задачи</a:t>
            </a:r>
            <a:r>
              <a:rPr lang="en-US" altLang="ru-RU" sz="1400">
                <a:sym typeface="+mn-ea"/>
              </a:rPr>
              <a:t>: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социальное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обслуживание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граждан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пожилого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возраста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инвалидов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признанных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установленном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порядке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нуждающимися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предоставлении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социальных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услуг</a:t>
            </a:r>
            <a:r>
              <a:rPr lang="en-US" altLang="ru-RU" sz="1400">
                <a:sym typeface="+mn-ea"/>
              </a:rPr>
              <a:t>;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повышение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доступности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эффективности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качества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предоставления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социальных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услуг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населению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путём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внедрения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работу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современных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технологий</a:t>
            </a:r>
            <a:r>
              <a:rPr lang="en-US" altLang="ru-RU" sz="1400">
                <a:sym typeface="+mn-ea"/>
              </a:rPr>
              <a:t>;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проведение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эффективной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кадровой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политики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повышение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заинтересованности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работников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труде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поднятие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престижа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профессии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социального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работника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через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повышение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квалификации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аттестаци</a:t>
            </a:r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sym typeface="+mn-ea"/>
              </a:rPr>
              <a:t>ю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обобщение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распространение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опыта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работы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лучших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работников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создание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проектов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участие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мероприятиях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различного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уровня</a:t>
            </a:r>
            <a:r>
              <a:rPr lang="en-US" altLang="ru-RU" sz="1400">
                <a:sym typeface="+mn-ea"/>
              </a:rPr>
              <a:t>;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укрепление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материально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технической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базы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Организации</a:t>
            </a:r>
            <a:r>
              <a:rPr lang="en-US" altLang="ru-RU" sz="1400">
                <a:sym typeface="+mn-ea"/>
              </a:rPr>
              <a:t>;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расширение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информационных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ресурсов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содержащих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информацию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деятельности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Организации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и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обеспечение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доступа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к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ним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получателей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социальных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услуг</a:t>
            </a:r>
            <a:r>
              <a:rPr lang="en-US" altLang="ru-RU" sz="1400">
                <a:sym typeface="+mn-ea"/>
              </a:rPr>
              <a:t>.</a:t>
            </a:r>
            <a:endParaRPr lang="en-US" altLang="ru-RU" sz="1400"/>
          </a:p>
          <a:p>
            <a:pPr marL="0" indent="0">
              <a:buNone/>
            </a:pPr>
            <a:r>
              <a:rPr lang="en-US" altLang="ru-RU" sz="1400">
                <a:sym typeface="+mn-ea"/>
              </a:rPr>
              <a:t>- </a:t>
            </a:r>
            <a:r>
              <a:rPr lang="en-US" altLang="en-US" sz="1400">
                <a:sym typeface="+mn-ea"/>
              </a:rPr>
              <a:t>оказание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платных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услуг</a:t>
            </a:r>
            <a:r>
              <a:rPr lang="en-US" altLang="ru-RU" sz="1400">
                <a:sym typeface="+mn-ea"/>
              </a:rPr>
              <a:t>, </a:t>
            </a:r>
            <a:r>
              <a:rPr lang="en-US" altLang="en-US" sz="1400">
                <a:sym typeface="+mn-ea"/>
              </a:rPr>
              <a:t>предоставляемых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населению</a:t>
            </a:r>
            <a:r>
              <a:rPr lang="en-US" altLang="ru-RU" sz="1400">
                <a:sym typeface="+mn-ea"/>
              </a:rPr>
              <a:t>.</a:t>
            </a:r>
            <a:endParaRPr lang="ru-RU" altLang="en-US" sz="1400"/>
          </a:p>
        </p:txBody>
      </p:sp>
      <p:pic>
        <p:nvPicPr>
          <p:cNvPr id="68" name="Замещающее содержимое 67" descr="den_soc_rab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6235" y="4076700"/>
            <a:ext cx="2759075" cy="250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Получатели социальных услуг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76885" y="1618615"/>
            <a:ext cx="8507730" cy="3001645"/>
          </a:xfrm>
        </p:spPr>
        <p:txBody>
          <a:bodyPr/>
          <a:p>
            <a:pPr marL="0" indent="0">
              <a:buNone/>
            </a:pPr>
            <a:r>
              <a:rPr lang="ru-RU" altLang="en-US" sz="1400"/>
              <a:t>- </a:t>
            </a:r>
            <a:r>
              <a:rPr lang="en-US" altLang="en-US" sz="1400"/>
              <a:t>граждане</a:t>
            </a:r>
            <a:r>
              <a:rPr lang="en-US" altLang="ru-RU" sz="1400"/>
              <a:t> </a:t>
            </a:r>
            <a:r>
              <a:rPr lang="en-US" altLang="en-US" sz="1400"/>
              <a:t>пожилого</a:t>
            </a:r>
            <a:r>
              <a:rPr lang="en-US" altLang="ru-RU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инвалиды</a:t>
            </a:r>
            <a:r>
              <a:rPr lang="en-US" altLang="ru-RU" sz="1400"/>
              <a:t>, </a:t>
            </a:r>
            <a:r>
              <a:rPr lang="en-US" altLang="en-US" sz="1400"/>
              <a:t>проживающие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городе</a:t>
            </a:r>
            <a:r>
              <a:rPr lang="ru-RU" altLang="en-US" sz="1400"/>
              <a:t> </a:t>
            </a:r>
            <a:r>
              <a:rPr lang="en-US" altLang="en-US" sz="1400"/>
              <a:t>Новошахтинске</a:t>
            </a:r>
            <a:r>
              <a:rPr lang="ru-RU" altLang="en-US" sz="1400"/>
              <a:t>;</a:t>
            </a:r>
            <a:endParaRPr lang="en-US" altLang="en-US" sz="1400"/>
          </a:p>
          <a:p>
            <a:pPr marL="0" indent="0">
              <a:buNone/>
            </a:pPr>
            <a:endParaRPr lang="en-US" altLang="ru-RU" sz="1400"/>
          </a:p>
          <a:p>
            <a:pPr marL="0" indent="0">
              <a:buNone/>
            </a:pPr>
            <a:r>
              <a:rPr lang="en-US" altLang="ru-RU" sz="1400"/>
              <a:t>- </a:t>
            </a:r>
            <a:r>
              <a:rPr lang="en-US" altLang="en-US" sz="1400"/>
              <a:t>члены</a:t>
            </a:r>
            <a:r>
              <a:rPr lang="en-US" altLang="ru-RU" sz="1400"/>
              <a:t> </a:t>
            </a:r>
            <a:r>
              <a:rPr lang="en-US" altLang="en-US" sz="1400"/>
              <a:t>семей</a:t>
            </a:r>
            <a:r>
              <a:rPr lang="en-US" altLang="ru-RU" sz="1400"/>
              <a:t> </a:t>
            </a:r>
            <a:r>
              <a:rPr lang="en-US" altLang="en-US" sz="1400"/>
              <a:t>проживающих</a:t>
            </a:r>
            <a:r>
              <a:rPr lang="en-US" altLang="ru-RU" sz="1400"/>
              <a:t> </a:t>
            </a:r>
            <a:r>
              <a:rPr lang="en-US" altLang="en-US" sz="1400"/>
              <a:t>с</a:t>
            </a:r>
            <a:r>
              <a:rPr lang="en-US" altLang="ru-RU" sz="1400"/>
              <a:t> </a:t>
            </a:r>
            <a:r>
              <a:rPr lang="en-US" altLang="en-US" sz="1400"/>
              <a:t>гражданами</a:t>
            </a:r>
            <a:r>
              <a:rPr lang="en-US" altLang="ru-RU" sz="1400"/>
              <a:t> </a:t>
            </a:r>
            <a:r>
              <a:rPr lang="en-US" altLang="en-US" sz="1400"/>
              <a:t>пожилого</a:t>
            </a:r>
            <a:r>
              <a:rPr lang="en-US" altLang="ru-RU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ru-RU" altLang="en-US" sz="1400"/>
              <a:t> </a:t>
            </a:r>
            <a:r>
              <a:rPr lang="en-US" altLang="en-US" sz="1400"/>
              <a:t>инвалидами</a:t>
            </a:r>
            <a:r>
              <a:rPr lang="en-US" altLang="ru-RU" sz="1400"/>
              <a:t>, </a:t>
            </a:r>
            <a:r>
              <a:rPr lang="en-US" altLang="en-US" sz="1400"/>
              <a:t>проживающие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городе</a:t>
            </a:r>
            <a:r>
              <a:rPr lang="en-US" altLang="ru-RU" sz="1400"/>
              <a:t> </a:t>
            </a:r>
            <a:r>
              <a:rPr lang="en-US" altLang="en-US" sz="1400"/>
              <a:t>Новошахтинске</a:t>
            </a:r>
            <a:r>
              <a:rPr lang="ru-RU" altLang="en-US" sz="1400"/>
              <a:t>;</a:t>
            </a:r>
            <a:endParaRPr lang="en-US" altLang="en-US" sz="1400"/>
          </a:p>
          <a:p>
            <a:pPr marL="0" indent="0">
              <a:buNone/>
            </a:pPr>
            <a:endParaRPr lang="en-US" altLang="ru-RU" sz="1400"/>
          </a:p>
          <a:p>
            <a:pPr marL="0" indent="0">
              <a:buNone/>
            </a:pPr>
            <a:r>
              <a:rPr lang="en-US" altLang="ru-RU" sz="1400"/>
              <a:t>- </a:t>
            </a:r>
            <a:r>
              <a:rPr lang="en-US" altLang="en-US" sz="1400"/>
              <a:t>лежачие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маломобильные</a:t>
            </a:r>
            <a:r>
              <a:rPr lang="en-US" altLang="ru-RU" sz="1400"/>
              <a:t> </a:t>
            </a:r>
            <a:r>
              <a:rPr lang="en-US" altLang="en-US" sz="1400"/>
              <a:t>граждане</a:t>
            </a:r>
            <a:r>
              <a:rPr lang="en-US" altLang="ru-RU" sz="1400"/>
              <a:t>, </a:t>
            </a:r>
            <a:r>
              <a:rPr lang="en-US" altLang="en-US" sz="1400"/>
              <a:t>проживающие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городе</a:t>
            </a:r>
            <a:r>
              <a:rPr lang="ru-RU" altLang="en-US" sz="1400"/>
              <a:t> </a:t>
            </a:r>
            <a:r>
              <a:rPr lang="en-US" altLang="en-US" sz="1400"/>
              <a:t>Новошахтинске</a:t>
            </a:r>
            <a:r>
              <a:rPr lang="ru-RU" altLang="en-US" sz="1400"/>
              <a:t>.</a:t>
            </a:r>
            <a:endParaRPr lang="ru-RU" altLang="en-US" sz="1400"/>
          </a:p>
          <a:p>
            <a:pPr marL="0" indent="0">
              <a:buNone/>
            </a:pPr>
            <a:endParaRPr lang="ru-RU" altLang="en-US" sz="1400"/>
          </a:p>
          <a:p>
            <a:pPr marL="0" indent="0">
              <a:buNone/>
            </a:pPr>
            <a:r>
              <a:rPr lang="ru-RU" altLang="en-US" sz="1400">
                <a:solidFill>
                  <a:schemeClr val="bg2">
                    <a:lumMod val="50000"/>
                  </a:schemeClr>
                </a:solidFill>
              </a:rPr>
              <a:t>- инвалиды детства</a:t>
            </a:r>
            <a:r>
              <a:rPr lang="en-US" altLang="ru-RU" sz="14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en-US" altLang="en-US" sz="1400">
                <a:sym typeface="+mn-ea"/>
              </a:rPr>
              <a:t>проживающие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в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городе</a:t>
            </a:r>
            <a:r>
              <a:rPr lang="ru-RU" altLang="en-US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Новошахтинске</a:t>
            </a:r>
            <a:r>
              <a:rPr lang="ru-RU" altLang="en-US" sz="1400">
                <a:sym typeface="+mn-ea"/>
              </a:rPr>
              <a:t>.</a:t>
            </a:r>
            <a:endParaRPr lang="ru-RU" altLang="en-US" sz="1400">
              <a:solidFill>
                <a:srgbClr val="FF0000"/>
              </a:solidFill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8404860" y="4502150"/>
            <a:ext cx="281940" cy="1128395"/>
          </a:xfrm>
        </p:spPr>
        <p:txBody>
          <a:bodyPr/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52120" y="5756910"/>
            <a:ext cx="827532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00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Фотографии из личного архива АНО СОН «С Любовью»</a:t>
            </a:r>
            <a:endParaRPr lang="ru-RU" altLang="en-US" sz="100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>
              <a:lnSpc>
                <a:spcPct val="70000"/>
              </a:lnSpc>
            </a:pPr>
            <a:br>
              <a:rPr lang="ru-RU" altLang="en-US"/>
            </a:br>
            <a:r>
              <a:rPr lang="ru-RU" altLang="en-US"/>
              <a:t>Наши получатели </a:t>
            </a:r>
            <a:br>
              <a:rPr lang="ru-RU" altLang="en-US"/>
            </a:br>
            <a:r>
              <a:rPr lang="ru-RU" altLang="en-US"/>
              <a:t>социальных услуг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168775" y="5961380"/>
            <a:ext cx="327025" cy="166370"/>
          </a:xfrm>
        </p:spPr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Изображение 6" descr="1733303907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950" y="1247775"/>
            <a:ext cx="816610" cy="817245"/>
          </a:xfrm>
          <a:prstGeom prst="rect">
            <a:avLst/>
          </a:prstGeom>
        </p:spPr>
      </p:pic>
      <p:pic>
        <p:nvPicPr>
          <p:cNvPr id="9" name="Изображение 8" descr="17277660763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" y="4364990"/>
            <a:ext cx="1296035" cy="699770"/>
          </a:xfrm>
          <a:prstGeom prst="rect">
            <a:avLst/>
          </a:prstGeom>
        </p:spPr>
      </p:pic>
      <p:pic>
        <p:nvPicPr>
          <p:cNvPr id="10" name="Изображение 9" descr="1727766076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516880"/>
            <a:ext cx="1062990" cy="1164590"/>
          </a:xfrm>
          <a:prstGeom prst="rect">
            <a:avLst/>
          </a:prstGeom>
        </p:spPr>
      </p:pic>
      <p:pic>
        <p:nvPicPr>
          <p:cNvPr id="11" name="Изображение 10" descr="17290665631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5692775"/>
            <a:ext cx="1012825" cy="972820"/>
          </a:xfrm>
          <a:prstGeom prst="rect">
            <a:avLst/>
          </a:prstGeom>
        </p:spPr>
      </p:pic>
      <p:pic>
        <p:nvPicPr>
          <p:cNvPr id="12" name="Изображение 11" descr="hobbi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1052830"/>
            <a:ext cx="772795" cy="742950"/>
          </a:xfrm>
          <a:prstGeom prst="rect">
            <a:avLst/>
          </a:prstGeom>
        </p:spPr>
      </p:pic>
      <p:pic>
        <p:nvPicPr>
          <p:cNvPr id="13" name="Изображение 12" descr="1709789711986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5" y="2067560"/>
            <a:ext cx="791845" cy="845820"/>
          </a:xfrm>
          <a:prstGeom prst="rect">
            <a:avLst/>
          </a:prstGeom>
        </p:spPr>
      </p:pic>
      <p:pic>
        <p:nvPicPr>
          <p:cNvPr id="15" name="Изображение 14" descr="14-02-2024-dar-knig_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715" y="2024380"/>
            <a:ext cx="907415" cy="934085"/>
          </a:xfrm>
          <a:prstGeom prst="rect">
            <a:avLst/>
          </a:prstGeom>
        </p:spPr>
      </p:pic>
      <p:pic>
        <p:nvPicPr>
          <p:cNvPr id="20" name="Замещающее содержимое 19" descr="1699432403371-shax-i-mat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95" y="2341245"/>
            <a:ext cx="724535" cy="966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Замещающее содержимое 4" descr="17016708992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10" y="3103245"/>
            <a:ext cx="713740" cy="955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Замещающее содержимое 5" descr="den-diabet_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535" y="3103245"/>
            <a:ext cx="725170" cy="97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Замещающее содержимое 4" descr="16998805488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430" y="3284855"/>
            <a:ext cx="835660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Замещающее содержимое 3" descr="170132789527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765" y="5661025"/>
            <a:ext cx="753110" cy="1004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Замещающее содержимое 7" descr="170357192359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620" y="2442210"/>
            <a:ext cx="782320" cy="1043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Замещающее содержимое 8" descr="170357192360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230" y="5372735"/>
            <a:ext cx="588645" cy="784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Замещающее содержимое 6" descr="23-chaepitie-15-38_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1435" y="1416685"/>
            <a:ext cx="686435" cy="915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Замещающее содержимое 18" descr="23-chaepitie-15-38_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695" y="3379470"/>
            <a:ext cx="667385" cy="937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Замещающее содержимое 19" descr="23-chaepitie-15-38_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2215" y="3572510"/>
            <a:ext cx="84899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Замещающее содержимое 24" descr="vibori_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06675" y="5589270"/>
            <a:ext cx="693420" cy="924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Замещающее содержимое 23" descr="vibori_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8305" y="1417955"/>
            <a:ext cx="692150" cy="92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Замещающее содержимое 41" descr="17127278989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7360" y="4464685"/>
            <a:ext cx="602615" cy="803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Замещающее содержимое 42" descr="171272789888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1820" y="4399280"/>
            <a:ext cx="620395" cy="1103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Замещающее содержимое 52" descr="9-maya-2024-SRC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6115" y="5157470"/>
            <a:ext cx="1229360" cy="1229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Замещающее содержимое 51" descr="17147407989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61050" y="4076700"/>
            <a:ext cx="695325" cy="92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Замещающее содержимое 57" descr="paskha_2024_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27855" y="2564765"/>
            <a:ext cx="553720" cy="100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Замещающее содержимое 58" descr="paskha_2024_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95830" y="908685"/>
            <a:ext cx="457200" cy="838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Замещающее содержимое 63" descr="17199081845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1360" y="5259705"/>
            <a:ext cx="927735" cy="1236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7" descr="173330390756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8625" y="190500"/>
            <a:ext cx="758825" cy="758190"/>
          </a:xfrm>
          <a:prstGeom prst="rect">
            <a:avLst/>
          </a:prstGeom>
        </p:spPr>
      </p:pic>
      <p:pic>
        <p:nvPicPr>
          <p:cNvPr id="14" name="Изображение 13" descr="172784898649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60475" y="353060"/>
            <a:ext cx="861695" cy="595630"/>
          </a:xfrm>
          <a:prstGeom prst="rect">
            <a:avLst/>
          </a:prstGeom>
        </p:spPr>
      </p:pic>
      <p:pic>
        <p:nvPicPr>
          <p:cNvPr id="17" name="Замещающее содержимое 16" descr="1699432403371-shax-i-mat_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67965" y="2997200"/>
            <a:ext cx="756920" cy="963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Изображение 26" descr="img_0603_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924300" y="4725035"/>
            <a:ext cx="745490" cy="766445"/>
          </a:xfrm>
          <a:prstGeom prst="rect">
            <a:avLst/>
          </a:prstGeom>
        </p:spPr>
      </p:pic>
      <p:pic>
        <p:nvPicPr>
          <p:cNvPr id="50" name="Замещающее содержимое 49" descr="9-maya-2024-SHR (1)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87900" y="1045845"/>
            <a:ext cx="1518920" cy="1518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Замещающее содержимое 55" descr="paskha_2024_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484120" y="4316730"/>
            <a:ext cx="574040" cy="1020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Замещающее содержимое 64" descr="171990818455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842000" y="3068955"/>
            <a:ext cx="714375" cy="953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Замещающее содержимое 61" descr="171990818451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798060" y="4464685"/>
            <a:ext cx="923290" cy="692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Замещающее содержимое 4" descr="171868856800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14820" y="773430"/>
            <a:ext cx="605790" cy="808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Замещающее содержимое 6" descr="171868856801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44840" y="5661025"/>
            <a:ext cx="673735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Замещающее содержимое 10" descr="172906656317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138420" y="2564765"/>
            <a:ext cx="817880" cy="613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Замещающее содержимое 12" descr="172474053795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53730" y="1471930"/>
            <a:ext cx="706120" cy="1256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Замещающее содержимое 13" descr="YUbilei_2024-08-1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588125" y="3716655"/>
            <a:ext cx="832485" cy="1112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Замещающее содержимое 16" descr="1733303907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0605" y="2767965"/>
            <a:ext cx="800100" cy="1067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Замещающее содержимое 17" descr="173330390756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72225" y="1747520"/>
            <a:ext cx="917575" cy="122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Замещающее содержимое 22" descr="1731400422779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452360" y="4104640"/>
            <a:ext cx="720090" cy="960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Замещающее содержимое 24" descr="173157696862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79705" y="5259705"/>
            <a:ext cx="410845" cy="73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Замещающее содержимое 25" descr="173157696863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253730" y="2913380"/>
            <a:ext cx="772795" cy="1030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Замещающее содержимое 32" descr="173700915700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253730" y="4250055"/>
            <a:ext cx="763270" cy="1018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925830"/>
          </a:xfrm>
        </p:spPr>
        <p:txBody>
          <a:bodyPr/>
          <a:p>
            <a:pPr algn="ctr"/>
            <a:r>
              <a:rPr lang="en-US" altLang="en-US" sz="3600"/>
              <a:t>Оказанная</a:t>
            </a:r>
            <a:r>
              <a:rPr lang="en-US" altLang="ru-RU" sz="3600"/>
              <a:t> </a:t>
            </a:r>
            <a:r>
              <a:rPr lang="en-US" altLang="en-US" sz="3600"/>
              <a:t>помощь</a:t>
            </a:r>
            <a:r>
              <a:rPr lang="en-US" altLang="ru-RU" sz="3600"/>
              <a:t> </a:t>
            </a:r>
            <a:r>
              <a:rPr lang="en-US" altLang="en-US" sz="3600"/>
              <a:t>и достигнутый</a:t>
            </a:r>
            <a:r>
              <a:rPr lang="en-US" altLang="ru-RU" sz="3600"/>
              <a:t> </a:t>
            </a:r>
            <a:r>
              <a:rPr lang="en-US" altLang="en-US" sz="3600"/>
              <a:t>эффект</a:t>
            </a:r>
            <a:r>
              <a:rPr lang="ru-RU" altLang="en-US" sz="3600"/>
              <a:t> по ПСУ</a:t>
            </a:r>
            <a:endParaRPr lang="ru-RU" altLang="en-US" sz="3600"/>
          </a:p>
        </p:txBody>
      </p:sp>
      <p:graphicFrame>
        <p:nvGraphicFramePr>
          <p:cNvPr id="37" name="Замещающее содержимое 36"/>
          <p:cNvGraphicFramePr/>
          <p:nvPr>
            <p:ph sz="half" idx="2"/>
            <p:custDataLst>
              <p:tags r:id="rId1"/>
            </p:custDataLst>
          </p:nvPr>
        </p:nvGraphicFramePr>
        <p:xfrm>
          <a:off x="1299210" y="1605280"/>
          <a:ext cx="6616700" cy="3769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980"/>
                <a:gridCol w="2966720"/>
              </a:tblGrid>
              <a:tr h="45085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Показатель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Получателей социальных услуг (далее ПСУ)</a:t>
                      </a:r>
                      <a:endParaRPr lang="ru-RU" altLang="en-US" sz="14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179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Социальные услуги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60966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3467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Дополнительные услуги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31525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За год было обслужено ПСУ, из них: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276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243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инвалидов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74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инвалидов по зрению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2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243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инвалидов детства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3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/>
                        <a:t>вт.труда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ru-RU" altLang="en-US" sz="1400"/>
                        <a:t>34</a:t>
                      </a:r>
                      <a:endParaRPr lang="ru-RU" altLang="en-US" sz="140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Замещающее содержимое 35"/>
          <p:cNvSpPr/>
          <p:nvPr>
            <p:ph sz="half" idx="1"/>
          </p:nvPr>
        </p:nvSpPr>
        <p:spPr>
          <a:xfrm>
            <a:off x="2520315" y="6040120"/>
            <a:ext cx="264795" cy="86360"/>
          </a:xfrm>
        </p:spPr>
        <p:txBody>
          <a:bodyPr/>
          <a:p>
            <a:pPr marL="0" indent="0">
              <a:buNone/>
            </a:pP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Наши мероприятия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383405" y="5991860"/>
            <a:ext cx="112395" cy="134620"/>
          </a:xfrm>
        </p:spPr>
        <p:txBody>
          <a:bodyPr/>
          <a:p>
            <a:endParaRPr lang="ru-RU" altLang="en-US"/>
          </a:p>
        </p:txBody>
      </p:sp>
      <p:pic>
        <p:nvPicPr>
          <p:cNvPr id="6" name="Изображение 5" descr="17331371008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1988820"/>
            <a:ext cx="1731010" cy="1057910"/>
          </a:xfrm>
          <a:prstGeom prst="rect">
            <a:avLst/>
          </a:prstGeom>
        </p:spPr>
      </p:pic>
      <p:pic>
        <p:nvPicPr>
          <p:cNvPr id="10" name="Изображение 9" descr="1709789711969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75" y="2420620"/>
            <a:ext cx="1503680" cy="1598295"/>
          </a:xfrm>
          <a:prstGeom prst="rect">
            <a:avLst/>
          </a:prstGeom>
        </p:spPr>
      </p:pic>
      <p:pic>
        <p:nvPicPr>
          <p:cNvPr id="9" name="Изображение 8" descr="1724757204259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60" y="2305050"/>
            <a:ext cx="1216025" cy="1190625"/>
          </a:xfrm>
          <a:prstGeom prst="rect">
            <a:avLst/>
          </a:prstGeom>
        </p:spPr>
      </p:pic>
      <p:pic>
        <p:nvPicPr>
          <p:cNvPr id="7" name="Изображение 6" descr="1733137100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870" y="5024120"/>
            <a:ext cx="2229485" cy="1245870"/>
          </a:xfrm>
          <a:prstGeom prst="rect">
            <a:avLst/>
          </a:prstGeom>
        </p:spPr>
      </p:pic>
      <p:pic>
        <p:nvPicPr>
          <p:cNvPr id="8" name="Изображение 7" descr="17331371008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170" y="3087370"/>
            <a:ext cx="1110615" cy="1236980"/>
          </a:xfrm>
          <a:prstGeom prst="rect">
            <a:avLst/>
          </a:prstGeom>
        </p:spPr>
      </p:pic>
      <p:sp>
        <p:nvSpPr>
          <p:cNvPr id="11" name="Замещающее содержимое 10"/>
          <p:cNvSpPr/>
          <p:nvPr>
            <p:ph sz="half" idx="2"/>
          </p:nvPr>
        </p:nvSpPr>
        <p:spPr>
          <a:xfrm>
            <a:off x="8563610" y="6117590"/>
            <a:ext cx="123190" cy="80645"/>
          </a:xfrm>
        </p:spPr>
        <p:txBody>
          <a:bodyPr/>
          <a:p>
            <a:endParaRPr lang="ru-RU" altLang="en-US"/>
          </a:p>
        </p:txBody>
      </p:sp>
      <p:pic>
        <p:nvPicPr>
          <p:cNvPr id="12" name="Замещающее содержимое 11" descr="s-prazdnikom-mama_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0" y="3910330"/>
            <a:ext cx="1039495" cy="1386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Замещающее содержимое 8" descr="s-prazdnikom-mama_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325" y="3556000"/>
            <a:ext cx="1101090" cy="146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Замещающее содержимое 4" descr="17013278953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560" y="4076700"/>
            <a:ext cx="974725" cy="1299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Замещающее содержимое 4" descr="17013278952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0455" y="2872105"/>
            <a:ext cx="1134745" cy="1518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Замещающее содержимое 13" descr="blokada-podvig-2024_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4160" y="1449705"/>
            <a:ext cx="1065530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Замещающее содержимое 11" descr="blokada-podvig-2024_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305" y="4580890"/>
            <a:ext cx="991235" cy="1322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Замещающее содержимое 16" descr="pomnim-chtim_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" y="5473065"/>
            <a:ext cx="1139190" cy="854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Замещающее содержимое 28" descr="17109382057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7590" y="5445125"/>
            <a:ext cx="1617345" cy="1213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Замещающее содержимое 27" descr="17109382057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15" y="908685"/>
            <a:ext cx="867410" cy="1156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Замещающее содержимое 31" descr="images_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2270" y="1124585"/>
            <a:ext cx="862965" cy="1150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Замещающее содержимое 45" descr="17140230622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" y="2493010"/>
            <a:ext cx="869950" cy="121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Замещающее содержимое 46" descr="17140230623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2065" y="1196340"/>
            <a:ext cx="1224915" cy="163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Замещающее содержимое 8" descr="img_2206_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91640" y="3284855"/>
            <a:ext cx="1464310" cy="109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Замещающее содержимое 20" descr="DSC_0076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91640" y="4869180"/>
            <a:ext cx="1685925" cy="1122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Замещающее содержимое 28" descr="foto-15-15-24-10-2024_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0065" y="1484630"/>
            <a:ext cx="1808480" cy="814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21*412"/>
  <p:tag name="TABLE_ENDDRAG_RECT" val="-1*127*721*412"/>
</p:tagLst>
</file>

<file path=ppt/tags/tag2.xml><?xml version="1.0" encoding="utf-8"?>
<p:tagLst xmlns:p="http://schemas.openxmlformats.org/presentationml/2006/main">
  <p:tag name="TABLE_ENDDRAG_ORIGIN_RECT" val="520*298"/>
  <p:tag name="TABLE_ENDDRAG_RECT" val="102*125*521*298"/>
</p:tagLst>
</file>

<file path=ppt/tags/tag3.xml><?xml version="1.0" encoding="utf-8"?>
<p:tagLst xmlns:p="http://schemas.openxmlformats.org/presentationml/2006/main">
  <p:tag name="TABLE_ENDDRAG_ORIGIN_RECT" val="318*321"/>
  <p:tag name="TABLE_ENDDRAG_RECT" val="36*128*318*321"/>
</p:tagLst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8086</Words>
  <Application>WPS Presentation</Application>
  <PresentationFormat>Экран (4:3)</PresentationFormat>
  <Paragraphs>253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Century</vt:lpstr>
      <vt:lpstr>Constantia</vt:lpstr>
      <vt:lpstr>Times New Roman</vt:lpstr>
      <vt:lpstr>Times New Roman</vt:lpstr>
      <vt:lpstr>Calibri Light</vt:lpstr>
      <vt:lpstr>Microsoft YaHei</vt:lpstr>
      <vt:lpstr>Arial Unicode MS</vt:lpstr>
      <vt:lpstr>Calibri</vt:lpstr>
      <vt:lpstr>Gear Drives</vt:lpstr>
      <vt:lpstr>PowerPoint 演示文稿</vt:lpstr>
      <vt:lpstr>Оглавление</vt:lpstr>
      <vt:lpstr>Обращение организации</vt:lpstr>
      <vt:lpstr>Наша миссия, цели и задачи </vt:lpstr>
      <vt:lpstr>Наша миссия, цели и задачи</vt:lpstr>
      <vt:lpstr>Благополучатели</vt:lpstr>
      <vt:lpstr> Наши получатели  социальных услуг</vt:lpstr>
      <vt:lpstr>Оказанная помощь и достигнутый эффект по ПСУ</vt:lpstr>
      <vt:lpstr>НАШИ МЕРОПРИЯТИЯ</vt:lpstr>
      <vt:lpstr>Оказанная помощь и достигнутый эффект по мероприятиям</vt:lpstr>
      <vt:lpstr>НАША КОМАНДА</vt:lpstr>
      <vt:lpstr>Наши проекты</vt:lpstr>
      <vt:lpstr>Финансовые итоги и ресурсы</vt:lpstr>
      <vt:lpstr>Расходы</vt:lpstr>
      <vt:lpstr>Отзывы о нашей деятельности</vt:lpstr>
      <vt:lpstr>Наши достижения</vt:lpstr>
      <vt:lpstr>Как Вы можете нам помочь</vt:lpstr>
      <vt:lpstr>Наши реквизиты и 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24</cp:revision>
  <dcterms:created xsi:type="dcterms:W3CDTF">2025-02-10T11:22:00Z</dcterms:created>
  <dcterms:modified xsi:type="dcterms:W3CDTF">2025-03-20T06:01:30Z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01466FA6B0114B71968DAD51242087C6_12</vt:lpwstr>
  </property>
  <property fmtid="{D5CDD505-2E9C-101B-9397-08002B2CF9AE}" pid="3" name="KSOProductBuildVer">
    <vt:lpwstr>1049-12.2.0.20326</vt:lpwstr>
  </property>
</Properties>
</file>